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4" r:id="rId2"/>
    <p:sldId id="294" r:id="rId3"/>
    <p:sldId id="295" r:id="rId4"/>
    <p:sldId id="296" r:id="rId5"/>
    <p:sldId id="299" r:id="rId6"/>
    <p:sldId id="305" r:id="rId7"/>
    <p:sldId id="306" r:id="rId8"/>
    <p:sldId id="318" r:id="rId9"/>
    <p:sldId id="307" r:id="rId10"/>
    <p:sldId id="308" r:id="rId11"/>
    <p:sldId id="309" r:id="rId12"/>
    <p:sldId id="310" r:id="rId13"/>
    <p:sldId id="311" r:id="rId14"/>
    <p:sldId id="313" r:id="rId15"/>
    <p:sldId id="319" r:id="rId16"/>
    <p:sldId id="314" r:id="rId17"/>
    <p:sldId id="315" r:id="rId18"/>
    <p:sldId id="316" r:id="rId19"/>
    <p:sldId id="317"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04" autoAdjust="0"/>
    <p:restoredTop sz="94660"/>
  </p:normalViewPr>
  <p:slideViewPr>
    <p:cSldViewPr snapToGrid="0">
      <p:cViewPr>
        <p:scale>
          <a:sx n="96" d="100"/>
          <a:sy n="96" d="100"/>
        </p:scale>
        <p:origin x="-365" y="8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6E2651A9-3790-D5C3-3F24-5CE4A80C66A8}"/>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endParaRPr lang="en-GB"/>
          </a:p>
        </p:txBody>
      </p:sp>
      <p:sp>
        <p:nvSpPr>
          <p:cNvPr id="3" name="Υπότιτλος 2">
            <a:extLst>
              <a:ext uri="{FF2B5EF4-FFF2-40B4-BE49-F238E27FC236}">
                <a16:creationId xmlns="" xmlns:a16="http://schemas.microsoft.com/office/drawing/2014/main" id="{6F7F11D3-A0C2-0536-A554-2EB31B05659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GB"/>
          </a:p>
        </p:txBody>
      </p:sp>
      <p:sp>
        <p:nvSpPr>
          <p:cNvPr id="4" name="Θέση ημερομηνίας 3">
            <a:extLst>
              <a:ext uri="{FF2B5EF4-FFF2-40B4-BE49-F238E27FC236}">
                <a16:creationId xmlns="" xmlns:a16="http://schemas.microsoft.com/office/drawing/2014/main" id="{377884D1-FE52-AB6B-C5F8-DBE806127842}"/>
              </a:ext>
            </a:extLst>
          </p:cNvPr>
          <p:cNvSpPr>
            <a:spLocks noGrp="1"/>
          </p:cNvSpPr>
          <p:nvPr>
            <p:ph type="dt" sz="half" idx="10"/>
          </p:nvPr>
        </p:nvSpPr>
        <p:spPr/>
        <p:txBody>
          <a:bodyPr/>
          <a:lstStyle/>
          <a:p>
            <a:fld id="{508C794D-AC9D-4AE2-8E0B-E10DEBE9CF3F}" type="datetimeFigureOut">
              <a:rPr lang="en-GB" smtClean="0"/>
              <a:t>26/09/2022</a:t>
            </a:fld>
            <a:endParaRPr lang="en-GB"/>
          </a:p>
        </p:txBody>
      </p:sp>
      <p:sp>
        <p:nvSpPr>
          <p:cNvPr id="6" name="Θέση αριθμού διαφάνειας 5">
            <a:extLst>
              <a:ext uri="{FF2B5EF4-FFF2-40B4-BE49-F238E27FC236}">
                <a16:creationId xmlns="" xmlns:a16="http://schemas.microsoft.com/office/drawing/2014/main" id="{F8183D65-A8C9-1F69-F858-76642E391D85}"/>
              </a:ext>
            </a:extLst>
          </p:cNvPr>
          <p:cNvSpPr>
            <a:spLocks noGrp="1"/>
          </p:cNvSpPr>
          <p:nvPr>
            <p:ph type="sldNum" sz="quarter" idx="12"/>
          </p:nvPr>
        </p:nvSpPr>
        <p:spPr/>
        <p:txBody>
          <a:bodyPr/>
          <a:lstStyle/>
          <a:p>
            <a:fld id="{680B7C10-1ADC-414A-AA93-3B76DEFF5458}" type="slidenum">
              <a:rPr lang="en-GB" smtClean="0"/>
              <a:t>‹#›</a:t>
            </a:fld>
            <a:endParaRPr lang="en-GB"/>
          </a:p>
        </p:txBody>
      </p:sp>
      <p:sp>
        <p:nvSpPr>
          <p:cNvPr id="7" name="Θέση υποσέλιδου 4">
            <a:extLst>
              <a:ext uri="{FF2B5EF4-FFF2-40B4-BE49-F238E27FC236}">
                <a16:creationId xmlns="" xmlns:a16="http://schemas.microsoft.com/office/drawing/2014/main" id="{4F7B4B17-2D5C-FEB6-7606-E9CDEA0F57DD}"/>
              </a:ext>
            </a:extLst>
          </p:cNvPr>
          <p:cNvSpPr txBox="1">
            <a:spLocks/>
          </p:cNvSpPr>
          <p:nvPr userDrawn="1"/>
        </p:nvSpPr>
        <p:spPr>
          <a:xfrm>
            <a:off x="4166286"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dirty="0"/>
          </a:p>
        </p:txBody>
      </p:sp>
    </p:spTree>
    <p:extLst>
      <p:ext uri="{BB962C8B-B14F-4D97-AF65-F5344CB8AC3E}">
        <p14:creationId xmlns:p14="http://schemas.microsoft.com/office/powerpoint/2010/main" val="1732215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EA538A2C-BBF2-A164-30B4-62877435B38C}"/>
              </a:ext>
            </a:extLst>
          </p:cNvPr>
          <p:cNvSpPr>
            <a:spLocks noGrp="1"/>
          </p:cNvSpPr>
          <p:nvPr>
            <p:ph type="title"/>
          </p:nvPr>
        </p:nvSpPr>
        <p:spPr/>
        <p:txBody>
          <a:bodyPr/>
          <a:lstStyle/>
          <a:p>
            <a:r>
              <a:rPr lang="el-GR"/>
              <a:t>Κάντε κλικ για να επεξεργαστείτε τον τίτλο υποδείγματος</a:t>
            </a:r>
            <a:endParaRPr lang="en-GB"/>
          </a:p>
        </p:txBody>
      </p:sp>
      <p:sp>
        <p:nvSpPr>
          <p:cNvPr id="3" name="Θέση κατακόρυφου κειμένου 2">
            <a:extLst>
              <a:ext uri="{FF2B5EF4-FFF2-40B4-BE49-F238E27FC236}">
                <a16:creationId xmlns="" xmlns:a16="http://schemas.microsoft.com/office/drawing/2014/main" id="{E64BAB56-6D77-B6D0-1230-30B429E51107}"/>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4" name="Θέση ημερομηνίας 3">
            <a:extLst>
              <a:ext uri="{FF2B5EF4-FFF2-40B4-BE49-F238E27FC236}">
                <a16:creationId xmlns="" xmlns:a16="http://schemas.microsoft.com/office/drawing/2014/main" id="{E616B6DC-39F4-0968-D1E8-354D12294AFB}"/>
              </a:ext>
            </a:extLst>
          </p:cNvPr>
          <p:cNvSpPr>
            <a:spLocks noGrp="1"/>
          </p:cNvSpPr>
          <p:nvPr>
            <p:ph type="dt" sz="half" idx="10"/>
          </p:nvPr>
        </p:nvSpPr>
        <p:spPr/>
        <p:txBody>
          <a:bodyPr/>
          <a:lstStyle/>
          <a:p>
            <a:fld id="{508C794D-AC9D-4AE2-8E0B-E10DEBE9CF3F}" type="datetimeFigureOut">
              <a:rPr lang="en-GB" smtClean="0"/>
              <a:t>26/09/2022</a:t>
            </a:fld>
            <a:endParaRPr lang="en-GB"/>
          </a:p>
        </p:txBody>
      </p:sp>
      <p:sp>
        <p:nvSpPr>
          <p:cNvPr id="5" name="Θέση υποσέλιδου 4">
            <a:extLst>
              <a:ext uri="{FF2B5EF4-FFF2-40B4-BE49-F238E27FC236}">
                <a16:creationId xmlns="" xmlns:a16="http://schemas.microsoft.com/office/drawing/2014/main" id="{340F9696-CA65-1C3B-6E0F-88E14C79EBC3}"/>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Θέση αριθμού διαφάνειας 5">
            <a:extLst>
              <a:ext uri="{FF2B5EF4-FFF2-40B4-BE49-F238E27FC236}">
                <a16:creationId xmlns="" xmlns:a16="http://schemas.microsoft.com/office/drawing/2014/main" id="{B523F67F-C7BA-0D10-BD62-8D0E04DBFAEC}"/>
              </a:ext>
            </a:extLst>
          </p:cNvPr>
          <p:cNvSpPr>
            <a:spLocks noGrp="1"/>
          </p:cNvSpPr>
          <p:nvPr>
            <p:ph type="sldNum" sz="quarter" idx="12"/>
          </p:nvPr>
        </p:nvSpPr>
        <p:spPr/>
        <p:txBody>
          <a:bodyPr/>
          <a:lstStyle/>
          <a:p>
            <a:fld id="{680B7C10-1ADC-414A-AA93-3B76DEFF5458}" type="slidenum">
              <a:rPr lang="en-GB" smtClean="0"/>
              <a:t>‹#›</a:t>
            </a:fld>
            <a:endParaRPr lang="en-GB"/>
          </a:p>
        </p:txBody>
      </p:sp>
    </p:spTree>
    <p:extLst>
      <p:ext uri="{BB962C8B-B14F-4D97-AF65-F5344CB8AC3E}">
        <p14:creationId xmlns:p14="http://schemas.microsoft.com/office/powerpoint/2010/main" val="1051107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 xmlns:a16="http://schemas.microsoft.com/office/drawing/2014/main" id="{298C2B13-BDA8-4C53-0952-7026E1BC268C}"/>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endParaRPr lang="en-GB"/>
          </a:p>
        </p:txBody>
      </p:sp>
      <p:sp>
        <p:nvSpPr>
          <p:cNvPr id="3" name="Θέση κατακόρυφου κειμένου 2">
            <a:extLst>
              <a:ext uri="{FF2B5EF4-FFF2-40B4-BE49-F238E27FC236}">
                <a16:creationId xmlns="" xmlns:a16="http://schemas.microsoft.com/office/drawing/2014/main" id="{019B43B8-F8C2-5DD7-7251-505410601F48}"/>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4" name="Θέση ημερομηνίας 3">
            <a:extLst>
              <a:ext uri="{FF2B5EF4-FFF2-40B4-BE49-F238E27FC236}">
                <a16:creationId xmlns="" xmlns:a16="http://schemas.microsoft.com/office/drawing/2014/main" id="{0928F8C6-10DE-7BDB-5AAB-DB0B05B4EE17}"/>
              </a:ext>
            </a:extLst>
          </p:cNvPr>
          <p:cNvSpPr>
            <a:spLocks noGrp="1"/>
          </p:cNvSpPr>
          <p:nvPr>
            <p:ph type="dt" sz="half" idx="10"/>
          </p:nvPr>
        </p:nvSpPr>
        <p:spPr/>
        <p:txBody>
          <a:bodyPr/>
          <a:lstStyle/>
          <a:p>
            <a:fld id="{508C794D-AC9D-4AE2-8E0B-E10DEBE9CF3F}" type="datetimeFigureOut">
              <a:rPr lang="en-GB" smtClean="0"/>
              <a:t>26/09/2022</a:t>
            </a:fld>
            <a:endParaRPr lang="en-GB"/>
          </a:p>
        </p:txBody>
      </p:sp>
      <p:sp>
        <p:nvSpPr>
          <p:cNvPr id="5" name="Θέση υποσέλιδου 4">
            <a:extLst>
              <a:ext uri="{FF2B5EF4-FFF2-40B4-BE49-F238E27FC236}">
                <a16:creationId xmlns="" xmlns:a16="http://schemas.microsoft.com/office/drawing/2014/main" id="{DF5243A4-1755-707C-2DD7-874E5A312084}"/>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Θέση αριθμού διαφάνειας 5">
            <a:extLst>
              <a:ext uri="{FF2B5EF4-FFF2-40B4-BE49-F238E27FC236}">
                <a16:creationId xmlns="" xmlns:a16="http://schemas.microsoft.com/office/drawing/2014/main" id="{8F51F672-1D3B-AE43-DC1B-2441241D7480}"/>
              </a:ext>
            </a:extLst>
          </p:cNvPr>
          <p:cNvSpPr>
            <a:spLocks noGrp="1"/>
          </p:cNvSpPr>
          <p:nvPr>
            <p:ph type="sldNum" sz="quarter" idx="12"/>
          </p:nvPr>
        </p:nvSpPr>
        <p:spPr/>
        <p:txBody>
          <a:bodyPr/>
          <a:lstStyle/>
          <a:p>
            <a:fld id="{680B7C10-1ADC-414A-AA93-3B76DEFF5458}" type="slidenum">
              <a:rPr lang="en-GB" smtClean="0"/>
              <a:t>‹#›</a:t>
            </a:fld>
            <a:endParaRPr lang="en-GB"/>
          </a:p>
        </p:txBody>
      </p:sp>
    </p:spTree>
    <p:extLst>
      <p:ext uri="{BB962C8B-B14F-4D97-AF65-F5344CB8AC3E}">
        <p14:creationId xmlns:p14="http://schemas.microsoft.com/office/powerpoint/2010/main" val="856230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13BFB67E-CB24-DD94-853B-243E0EA9221C}"/>
              </a:ext>
            </a:extLst>
          </p:cNvPr>
          <p:cNvSpPr>
            <a:spLocks noGrp="1"/>
          </p:cNvSpPr>
          <p:nvPr>
            <p:ph type="title"/>
          </p:nvPr>
        </p:nvSpPr>
        <p:spPr/>
        <p:txBody>
          <a:bodyPr/>
          <a:lstStyle/>
          <a:p>
            <a:r>
              <a:rPr lang="el-GR"/>
              <a:t>Κάντε κλικ για να επεξεργαστείτε τον τίτλο υποδείγματος</a:t>
            </a:r>
            <a:endParaRPr lang="en-GB"/>
          </a:p>
        </p:txBody>
      </p:sp>
      <p:sp>
        <p:nvSpPr>
          <p:cNvPr id="3" name="Θέση περιεχομένου 2">
            <a:extLst>
              <a:ext uri="{FF2B5EF4-FFF2-40B4-BE49-F238E27FC236}">
                <a16:creationId xmlns="" xmlns:a16="http://schemas.microsoft.com/office/drawing/2014/main" id="{9B22C0E0-8A50-1B9B-8E3F-F4B193F4AEAE}"/>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4" name="Θέση ημερομηνίας 3">
            <a:extLst>
              <a:ext uri="{FF2B5EF4-FFF2-40B4-BE49-F238E27FC236}">
                <a16:creationId xmlns="" xmlns:a16="http://schemas.microsoft.com/office/drawing/2014/main" id="{B9F0E127-027E-99BA-324D-3BB39102A9C1}"/>
              </a:ext>
            </a:extLst>
          </p:cNvPr>
          <p:cNvSpPr>
            <a:spLocks noGrp="1"/>
          </p:cNvSpPr>
          <p:nvPr>
            <p:ph type="dt" sz="half" idx="10"/>
          </p:nvPr>
        </p:nvSpPr>
        <p:spPr/>
        <p:txBody>
          <a:bodyPr/>
          <a:lstStyle/>
          <a:p>
            <a:fld id="{508C794D-AC9D-4AE2-8E0B-E10DEBE9CF3F}" type="datetimeFigureOut">
              <a:rPr lang="en-GB" smtClean="0"/>
              <a:t>26/09/2022</a:t>
            </a:fld>
            <a:endParaRPr lang="en-GB"/>
          </a:p>
        </p:txBody>
      </p:sp>
      <p:sp>
        <p:nvSpPr>
          <p:cNvPr id="6" name="Θέση αριθμού διαφάνειας 5">
            <a:extLst>
              <a:ext uri="{FF2B5EF4-FFF2-40B4-BE49-F238E27FC236}">
                <a16:creationId xmlns="" xmlns:a16="http://schemas.microsoft.com/office/drawing/2014/main" id="{B77C2918-B062-D104-05F5-5697E7FD0E32}"/>
              </a:ext>
            </a:extLst>
          </p:cNvPr>
          <p:cNvSpPr>
            <a:spLocks noGrp="1"/>
          </p:cNvSpPr>
          <p:nvPr>
            <p:ph type="sldNum" sz="quarter" idx="12"/>
          </p:nvPr>
        </p:nvSpPr>
        <p:spPr/>
        <p:txBody>
          <a:bodyPr/>
          <a:lstStyle/>
          <a:p>
            <a:fld id="{680B7C10-1ADC-414A-AA93-3B76DEFF5458}" type="slidenum">
              <a:rPr lang="en-GB" smtClean="0"/>
              <a:t>‹#›</a:t>
            </a:fld>
            <a:endParaRPr lang="en-GB"/>
          </a:p>
        </p:txBody>
      </p:sp>
      <p:sp>
        <p:nvSpPr>
          <p:cNvPr id="7" name="Θέση υποσέλιδου 4">
            <a:extLst>
              <a:ext uri="{FF2B5EF4-FFF2-40B4-BE49-F238E27FC236}">
                <a16:creationId xmlns="" xmlns:a16="http://schemas.microsoft.com/office/drawing/2014/main" id="{60078E2C-0951-420F-B10B-6A4F75AB049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Tree>
    <p:extLst>
      <p:ext uri="{BB962C8B-B14F-4D97-AF65-F5344CB8AC3E}">
        <p14:creationId xmlns:p14="http://schemas.microsoft.com/office/powerpoint/2010/main" val="4089961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DF4E13ED-7392-CEDC-F83F-C9FC7B72B00E}"/>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endParaRPr lang="en-GB"/>
          </a:p>
        </p:txBody>
      </p:sp>
      <p:sp>
        <p:nvSpPr>
          <p:cNvPr id="3" name="Θέση κειμένου 2">
            <a:extLst>
              <a:ext uri="{FF2B5EF4-FFF2-40B4-BE49-F238E27FC236}">
                <a16:creationId xmlns="" xmlns:a16="http://schemas.microsoft.com/office/drawing/2014/main" id="{8EC3B289-5442-9A18-AA2F-C566AB93D23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 xmlns:a16="http://schemas.microsoft.com/office/drawing/2014/main" id="{907C1948-11E9-25A2-72B7-B578663851C1}"/>
              </a:ext>
            </a:extLst>
          </p:cNvPr>
          <p:cNvSpPr>
            <a:spLocks noGrp="1"/>
          </p:cNvSpPr>
          <p:nvPr>
            <p:ph type="dt" sz="half" idx="10"/>
          </p:nvPr>
        </p:nvSpPr>
        <p:spPr/>
        <p:txBody>
          <a:bodyPr/>
          <a:lstStyle/>
          <a:p>
            <a:fld id="{508C794D-AC9D-4AE2-8E0B-E10DEBE9CF3F}" type="datetimeFigureOut">
              <a:rPr lang="en-GB" smtClean="0"/>
              <a:t>26/09/2022</a:t>
            </a:fld>
            <a:endParaRPr lang="en-GB"/>
          </a:p>
        </p:txBody>
      </p:sp>
      <p:sp>
        <p:nvSpPr>
          <p:cNvPr id="6" name="Θέση αριθμού διαφάνειας 5">
            <a:extLst>
              <a:ext uri="{FF2B5EF4-FFF2-40B4-BE49-F238E27FC236}">
                <a16:creationId xmlns="" xmlns:a16="http://schemas.microsoft.com/office/drawing/2014/main" id="{7837A5C9-C703-DD5D-E55B-37C47251FA46}"/>
              </a:ext>
            </a:extLst>
          </p:cNvPr>
          <p:cNvSpPr>
            <a:spLocks noGrp="1"/>
          </p:cNvSpPr>
          <p:nvPr>
            <p:ph type="sldNum" sz="quarter" idx="12"/>
          </p:nvPr>
        </p:nvSpPr>
        <p:spPr/>
        <p:txBody>
          <a:bodyPr/>
          <a:lstStyle/>
          <a:p>
            <a:fld id="{680B7C10-1ADC-414A-AA93-3B76DEFF5458}" type="slidenum">
              <a:rPr lang="en-GB" smtClean="0"/>
              <a:t>‹#›</a:t>
            </a:fld>
            <a:endParaRPr lang="en-GB"/>
          </a:p>
        </p:txBody>
      </p:sp>
      <p:sp>
        <p:nvSpPr>
          <p:cNvPr id="7" name="Θέση υποσέλιδου 4">
            <a:extLst>
              <a:ext uri="{FF2B5EF4-FFF2-40B4-BE49-F238E27FC236}">
                <a16:creationId xmlns="" xmlns:a16="http://schemas.microsoft.com/office/drawing/2014/main" id="{D3353049-D9DB-B263-2F86-4BAC1C8B8F1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Tree>
    <p:extLst>
      <p:ext uri="{BB962C8B-B14F-4D97-AF65-F5344CB8AC3E}">
        <p14:creationId xmlns:p14="http://schemas.microsoft.com/office/powerpoint/2010/main" val="3729472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EC89EADC-B21E-5720-84C5-3244C81BD8E8}"/>
              </a:ext>
            </a:extLst>
          </p:cNvPr>
          <p:cNvSpPr>
            <a:spLocks noGrp="1"/>
          </p:cNvSpPr>
          <p:nvPr>
            <p:ph type="title"/>
          </p:nvPr>
        </p:nvSpPr>
        <p:spPr/>
        <p:txBody>
          <a:bodyPr/>
          <a:lstStyle/>
          <a:p>
            <a:r>
              <a:rPr lang="el-GR"/>
              <a:t>Κάντε κλικ για να επεξεργαστείτε τον τίτλο υποδείγματος</a:t>
            </a:r>
            <a:endParaRPr lang="en-GB"/>
          </a:p>
        </p:txBody>
      </p:sp>
      <p:sp>
        <p:nvSpPr>
          <p:cNvPr id="3" name="Θέση περιεχομένου 2">
            <a:extLst>
              <a:ext uri="{FF2B5EF4-FFF2-40B4-BE49-F238E27FC236}">
                <a16:creationId xmlns="" xmlns:a16="http://schemas.microsoft.com/office/drawing/2014/main" id="{361777C1-177E-F68B-0F4B-1CA8BB7443DB}"/>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4" name="Θέση περιεχομένου 3">
            <a:extLst>
              <a:ext uri="{FF2B5EF4-FFF2-40B4-BE49-F238E27FC236}">
                <a16:creationId xmlns="" xmlns:a16="http://schemas.microsoft.com/office/drawing/2014/main" id="{4930237A-DA8F-2E8A-8DDE-D65647C8335E}"/>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5" name="Θέση ημερομηνίας 4">
            <a:extLst>
              <a:ext uri="{FF2B5EF4-FFF2-40B4-BE49-F238E27FC236}">
                <a16:creationId xmlns="" xmlns:a16="http://schemas.microsoft.com/office/drawing/2014/main" id="{3E7054C9-E330-BDE1-F761-C69375290113}"/>
              </a:ext>
            </a:extLst>
          </p:cNvPr>
          <p:cNvSpPr>
            <a:spLocks noGrp="1"/>
          </p:cNvSpPr>
          <p:nvPr>
            <p:ph type="dt" sz="half" idx="10"/>
          </p:nvPr>
        </p:nvSpPr>
        <p:spPr/>
        <p:txBody>
          <a:bodyPr/>
          <a:lstStyle/>
          <a:p>
            <a:fld id="{508C794D-AC9D-4AE2-8E0B-E10DEBE9CF3F}" type="datetimeFigureOut">
              <a:rPr lang="en-GB" smtClean="0"/>
              <a:t>26/09/2022</a:t>
            </a:fld>
            <a:endParaRPr lang="en-GB"/>
          </a:p>
        </p:txBody>
      </p:sp>
      <p:sp>
        <p:nvSpPr>
          <p:cNvPr id="7" name="Θέση αριθμού διαφάνειας 6">
            <a:extLst>
              <a:ext uri="{FF2B5EF4-FFF2-40B4-BE49-F238E27FC236}">
                <a16:creationId xmlns="" xmlns:a16="http://schemas.microsoft.com/office/drawing/2014/main" id="{B446AB95-DCB0-A58C-D75F-0548AB9AEC5E}"/>
              </a:ext>
            </a:extLst>
          </p:cNvPr>
          <p:cNvSpPr>
            <a:spLocks noGrp="1"/>
          </p:cNvSpPr>
          <p:nvPr>
            <p:ph type="sldNum" sz="quarter" idx="12"/>
          </p:nvPr>
        </p:nvSpPr>
        <p:spPr/>
        <p:txBody>
          <a:bodyPr/>
          <a:lstStyle/>
          <a:p>
            <a:fld id="{680B7C10-1ADC-414A-AA93-3B76DEFF5458}" type="slidenum">
              <a:rPr lang="en-GB" smtClean="0"/>
              <a:t>‹#›</a:t>
            </a:fld>
            <a:endParaRPr lang="en-GB"/>
          </a:p>
        </p:txBody>
      </p:sp>
      <p:sp>
        <p:nvSpPr>
          <p:cNvPr id="8" name="Θέση υποσέλιδου 4">
            <a:extLst>
              <a:ext uri="{FF2B5EF4-FFF2-40B4-BE49-F238E27FC236}">
                <a16:creationId xmlns="" xmlns:a16="http://schemas.microsoft.com/office/drawing/2014/main" id="{141540A5-1CD8-6F0A-B90B-E4F21C7539E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Tree>
    <p:extLst>
      <p:ext uri="{BB962C8B-B14F-4D97-AF65-F5344CB8AC3E}">
        <p14:creationId xmlns:p14="http://schemas.microsoft.com/office/powerpoint/2010/main" val="2958671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4D8C7EE7-33FB-D5A1-8108-52EFE1BB4464}"/>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endParaRPr lang="en-GB"/>
          </a:p>
        </p:txBody>
      </p:sp>
      <p:sp>
        <p:nvSpPr>
          <p:cNvPr id="3" name="Θέση κειμένου 2">
            <a:extLst>
              <a:ext uri="{FF2B5EF4-FFF2-40B4-BE49-F238E27FC236}">
                <a16:creationId xmlns="" xmlns:a16="http://schemas.microsoft.com/office/drawing/2014/main" id="{04A49C1C-EF5C-DFB4-5EA1-0C559EA2313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 xmlns:a16="http://schemas.microsoft.com/office/drawing/2014/main" id="{FC5DDD21-B57E-B3F7-0731-A924583BCCA2}"/>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5" name="Θέση κειμένου 4">
            <a:extLst>
              <a:ext uri="{FF2B5EF4-FFF2-40B4-BE49-F238E27FC236}">
                <a16:creationId xmlns="" xmlns:a16="http://schemas.microsoft.com/office/drawing/2014/main" id="{D2C2F3C7-2413-48AA-49DA-7157488F4CD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 xmlns:a16="http://schemas.microsoft.com/office/drawing/2014/main" id="{46984EBB-4B80-5651-6596-457C45619621}"/>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7" name="Θέση ημερομηνίας 6">
            <a:extLst>
              <a:ext uri="{FF2B5EF4-FFF2-40B4-BE49-F238E27FC236}">
                <a16:creationId xmlns="" xmlns:a16="http://schemas.microsoft.com/office/drawing/2014/main" id="{0B4F0AE7-DF11-374D-FDE8-CEF0C240AD2A}"/>
              </a:ext>
            </a:extLst>
          </p:cNvPr>
          <p:cNvSpPr>
            <a:spLocks noGrp="1"/>
          </p:cNvSpPr>
          <p:nvPr>
            <p:ph type="dt" sz="half" idx="10"/>
          </p:nvPr>
        </p:nvSpPr>
        <p:spPr/>
        <p:txBody>
          <a:bodyPr/>
          <a:lstStyle/>
          <a:p>
            <a:fld id="{508C794D-AC9D-4AE2-8E0B-E10DEBE9CF3F}" type="datetimeFigureOut">
              <a:rPr lang="en-GB" smtClean="0"/>
              <a:t>26/09/2022</a:t>
            </a:fld>
            <a:endParaRPr lang="en-GB"/>
          </a:p>
        </p:txBody>
      </p:sp>
      <p:sp>
        <p:nvSpPr>
          <p:cNvPr id="9" name="Θέση αριθμού διαφάνειας 8">
            <a:extLst>
              <a:ext uri="{FF2B5EF4-FFF2-40B4-BE49-F238E27FC236}">
                <a16:creationId xmlns="" xmlns:a16="http://schemas.microsoft.com/office/drawing/2014/main" id="{FECA6CD1-604B-3582-A305-FA043EFC2D58}"/>
              </a:ext>
            </a:extLst>
          </p:cNvPr>
          <p:cNvSpPr>
            <a:spLocks noGrp="1"/>
          </p:cNvSpPr>
          <p:nvPr>
            <p:ph type="sldNum" sz="quarter" idx="12"/>
          </p:nvPr>
        </p:nvSpPr>
        <p:spPr/>
        <p:txBody>
          <a:bodyPr/>
          <a:lstStyle/>
          <a:p>
            <a:fld id="{680B7C10-1ADC-414A-AA93-3B76DEFF5458}" type="slidenum">
              <a:rPr lang="en-GB" smtClean="0"/>
              <a:t>‹#›</a:t>
            </a:fld>
            <a:endParaRPr lang="en-GB"/>
          </a:p>
        </p:txBody>
      </p:sp>
      <p:sp>
        <p:nvSpPr>
          <p:cNvPr id="10" name="Θέση υποσέλιδου 4">
            <a:extLst>
              <a:ext uri="{FF2B5EF4-FFF2-40B4-BE49-F238E27FC236}">
                <a16:creationId xmlns="" xmlns:a16="http://schemas.microsoft.com/office/drawing/2014/main" id="{2F208702-4586-206C-53D2-9AAA9B3D3C73}"/>
              </a:ext>
            </a:extLst>
          </p:cNvPr>
          <p:cNvSpPr>
            <a:spLocks noGrp="1"/>
          </p:cNvSpPr>
          <p:nvPr>
            <p:ph type="ftr" sz="quarter" idx="1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Tree>
    <p:extLst>
      <p:ext uri="{BB962C8B-B14F-4D97-AF65-F5344CB8AC3E}">
        <p14:creationId xmlns:p14="http://schemas.microsoft.com/office/powerpoint/2010/main" val="1223245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D2902584-3902-8D25-6A3F-240794253B1C}"/>
              </a:ext>
            </a:extLst>
          </p:cNvPr>
          <p:cNvSpPr>
            <a:spLocks noGrp="1"/>
          </p:cNvSpPr>
          <p:nvPr>
            <p:ph type="title"/>
          </p:nvPr>
        </p:nvSpPr>
        <p:spPr/>
        <p:txBody>
          <a:bodyPr/>
          <a:lstStyle/>
          <a:p>
            <a:r>
              <a:rPr lang="el-GR"/>
              <a:t>Κάντε κλικ για να επεξεργαστείτε τον τίτλο υποδείγματος</a:t>
            </a:r>
            <a:endParaRPr lang="en-GB"/>
          </a:p>
        </p:txBody>
      </p:sp>
      <p:sp>
        <p:nvSpPr>
          <p:cNvPr id="3" name="Θέση ημερομηνίας 2">
            <a:extLst>
              <a:ext uri="{FF2B5EF4-FFF2-40B4-BE49-F238E27FC236}">
                <a16:creationId xmlns="" xmlns:a16="http://schemas.microsoft.com/office/drawing/2014/main" id="{DD7B47EC-E2BA-DB33-1086-361CD46D18C4}"/>
              </a:ext>
            </a:extLst>
          </p:cNvPr>
          <p:cNvSpPr>
            <a:spLocks noGrp="1"/>
          </p:cNvSpPr>
          <p:nvPr>
            <p:ph type="dt" sz="half" idx="10"/>
          </p:nvPr>
        </p:nvSpPr>
        <p:spPr/>
        <p:txBody>
          <a:bodyPr/>
          <a:lstStyle/>
          <a:p>
            <a:fld id="{508C794D-AC9D-4AE2-8E0B-E10DEBE9CF3F}" type="datetimeFigureOut">
              <a:rPr lang="en-GB" smtClean="0"/>
              <a:t>26/09/2022</a:t>
            </a:fld>
            <a:endParaRPr lang="en-GB"/>
          </a:p>
        </p:txBody>
      </p:sp>
      <p:sp>
        <p:nvSpPr>
          <p:cNvPr id="5" name="Θέση αριθμού διαφάνειας 4">
            <a:extLst>
              <a:ext uri="{FF2B5EF4-FFF2-40B4-BE49-F238E27FC236}">
                <a16:creationId xmlns="" xmlns:a16="http://schemas.microsoft.com/office/drawing/2014/main" id="{3C137757-DFFA-41F0-35DE-87C3E72F598D}"/>
              </a:ext>
            </a:extLst>
          </p:cNvPr>
          <p:cNvSpPr>
            <a:spLocks noGrp="1"/>
          </p:cNvSpPr>
          <p:nvPr>
            <p:ph type="sldNum" sz="quarter" idx="12"/>
          </p:nvPr>
        </p:nvSpPr>
        <p:spPr/>
        <p:txBody>
          <a:bodyPr/>
          <a:lstStyle/>
          <a:p>
            <a:fld id="{680B7C10-1ADC-414A-AA93-3B76DEFF5458}" type="slidenum">
              <a:rPr lang="en-GB" smtClean="0"/>
              <a:t>‹#›</a:t>
            </a:fld>
            <a:endParaRPr lang="en-GB"/>
          </a:p>
        </p:txBody>
      </p:sp>
      <p:sp>
        <p:nvSpPr>
          <p:cNvPr id="6" name="Θέση υποσέλιδου 4">
            <a:extLst>
              <a:ext uri="{FF2B5EF4-FFF2-40B4-BE49-F238E27FC236}">
                <a16:creationId xmlns="" xmlns:a16="http://schemas.microsoft.com/office/drawing/2014/main" id="{F4B56CC2-0897-7A3C-4C7C-D16F5589D4B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Tree>
    <p:extLst>
      <p:ext uri="{BB962C8B-B14F-4D97-AF65-F5344CB8AC3E}">
        <p14:creationId xmlns:p14="http://schemas.microsoft.com/office/powerpoint/2010/main" val="33895887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 xmlns:a16="http://schemas.microsoft.com/office/drawing/2014/main" id="{EFDA142B-F9C0-52BE-EB6C-6ABFB22AE689}"/>
              </a:ext>
            </a:extLst>
          </p:cNvPr>
          <p:cNvSpPr>
            <a:spLocks noGrp="1"/>
          </p:cNvSpPr>
          <p:nvPr>
            <p:ph type="dt" sz="half" idx="10"/>
          </p:nvPr>
        </p:nvSpPr>
        <p:spPr/>
        <p:txBody>
          <a:bodyPr/>
          <a:lstStyle/>
          <a:p>
            <a:fld id="{508C794D-AC9D-4AE2-8E0B-E10DEBE9CF3F}" type="datetimeFigureOut">
              <a:rPr lang="en-GB" smtClean="0"/>
              <a:t>26/09/2022</a:t>
            </a:fld>
            <a:endParaRPr lang="en-GB"/>
          </a:p>
        </p:txBody>
      </p:sp>
      <p:sp>
        <p:nvSpPr>
          <p:cNvPr id="4" name="Θέση αριθμού διαφάνειας 3">
            <a:extLst>
              <a:ext uri="{FF2B5EF4-FFF2-40B4-BE49-F238E27FC236}">
                <a16:creationId xmlns="" xmlns:a16="http://schemas.microsoft.com/office/drawing/2014/main" id="{11BA9C9B-A5B5-D1C7-7893-B8B57D207CF0}"/>
              </a:ext>
            </a:extLst>
          </p:cNvPr>
          <p:cNvSpPr>
            <a:spLocks noGrp="1"/>
          </p:cNvSpPr>
          <p:nvPr>
            <p:ph type="sldNum" sz="quarter" idx="12"/>
          </p:nvPr>
        </p:nvSpPr>
        <p:spPr/>
        <p:txBody>
          <a:bodyPr/>
          <a:lstStyle/>
          <a:p>
            <a:fld id="{680B7C10-1ADC-414A-AA93-3B76DEFF5458}" type="slidenum">
              <a:rPr lang="en-GB" smtClean="0"/>
              <a:t>‹#›</a:t>
            </a:fld>
            <a:endParaRPr lang="en-GB"/>
          </a:p>
        </p:txBody>
      </p:sp>
      <p:sp>
        <p:nvSpPr>
          <p:cNvPr id="5" name="Θέση υποσέλιδου 4">
            <a:extLst>
              <a:ext uri="{FF2B5EF4-FFF2-40B4-BE49-F238E27FC236}">
                <a16:creationId xmlns="" xmlns:a16="http://schemas.microsoft.com/office/drawing/2014/main" id="{22C30372-3A17-6867-360A-9DC61777EB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Tree>
    <p:extLst>
      <p:ext uri="{BB962C8B-B14F-4D97-AF65-F5344CB8AC3E}">
        <p14:creationId xmlns:p14="http://schemas.microsoft.com/office/powerpoint/2010/main" val="2838834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1C692F30-EBB5-B5D9-20AD-7415CC330E9A}"/>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n-GB"/>
          </a:p>
        </p:txBody>
      </p:sp>
      <p:sp>
        <p:nvSpPr>
          <p:cNvPr id="3" name="Θέση περιεχομένου 2">
            <a:extLst>
              <a:ext uri="{FF2B5EF4-FFF2-40B4-BE49-F238E27FC236}">
                <a16:creationId xmlns="" xmlns:a16="http://schemas.microsoft.com/office/drawing/2014/main" id="{BD13D036-F5F8-49A1-7A1C-842AE1DD331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4" name="Θέση κειμένου 3">
            <a:extLst>
              <a:ext uri="{FF2B5EF4-FFF2-40B4-BE49-F238E27FC236}">
                <a16:creationId xmlns="" xmlns:a16="http://schemas.microsoft.com/office/drawing/2014/main" id="{6452E547-62F6-30C8-2990-CAB8046944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 xmlns:a16="http://schemas.microsoft.com/office/drawing/2014/main" id="{FAFDB4DD-0F4F-2A1B-A201-A5DE96E1C3A9}"/>
              </a:ext>
            </a:extLst>
          </p:cNvPr>
          <p:cNvSpPr>
            <a:spLocks noGrp="1"/>
          </p:cNvSpPr>
          <p:nvPr>
            <p:ph type="dt" sz="half" idx="10"/>
          </p:nvPr>
        </p:nvSpPr>
        <p:spPr/>
        <p:txBody>
          <a:bodyPr/>
          <a:lstStyle/>
          <a:p>
            <a:fld id="{508C794D-AC9D-4AE2-8E0B-E10DEBE9CF3F}" type="datetimeFigureOut">
              <a:rPr lang="en-GB" smtClean="0"/>
              <a:t>26/09/2022</a:t>
            </a:fld>
            <a:endParaRPr lang="en-GB"/>
          </a:p>
        </p:txBody>
      </p:sp>
      <p:sp>
        <p:nvSpPr>
          <p:cNvPr id="7" name="Θέση αριθμού διαφάνειας 6">
            <a:extLst>
              <a:ext uri="{FF2B5EF4-FFF2-40B4-BE49-F238E27FC236}">
                <a16:creationId xmlns="" xmlns:a16="http://schemas.microsoft.com/office/drawing/2014/main" id="{E5C37DE5-D4FF-264F-1C04-B00CF637F3F8}"/>
              </a:ext>
            </a:extLst>
          </p:cNvPr>
          <p:cNvSpPr>
            <a:spLocks noGrp="1"/>
          </p:cNvSpPr>
          <p:nvPr>
            <p:ph type="sldNum" sz="quarter" idx="12"/>
          </p:nvPr>
        </p:nvSpPr>
        <p:spPr/>
        <p:txBody>
          <a:bodyPr/>
          <a:lstStyle/>
          <a:p>
            <a:fld id="{680B7C10-1ADC-414A-AA93-3B76DEFF5458}" type="slidenum">
              <a:rPr lang="en-GB" smtClean="0"/>
              <a:t>‹#›</a:t>
            </a:fld>
            <a:endParaRPr lang="en-GB"/>
          </a:p>
        </p:txBody>
      </p:sp>
      <p:sp>
        <p:nvSpPr>
          <p:cNvPr id="8" name="Θέση υποσέλιδου 4">
            <a:extLst>
              <a:ext uri="{FF2B5EF4-FFF2-40B4-BE49-F238E27FC236}">
                <a16:creationId xmlns="" xmlns:a16="http://schemas.microsoft.com/office/drawing/2014/main" id="{3C2822D7-F200-F99D-F4D7-6674506C71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Tree>
    <p:extLst>
      <p:ext uri="{BB962C8B-B14F-4D97-AF65-F5344CB8AC3E}">
        <p14:creationId xmlns:p14="http://schemas.microsoft.com/office/powerpoint/2010/main" val="1452852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CF3BEAA7-B94D-A447-7918-4F42F3C664C0}"/>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n-GB"/>
          </a:p>
        </p:txBody>
      </p:sp>
      <p:sp>
        <p:nvSpPr>
          <p:cNvPr id="3" name="Θέση εικόνας 2">
            <a:extLst>
              <a:ext uri="{FF2B5EF4-FFF2-40B4-BE49-F238E27FC236}">
                <a16:creationId xmlns="" xmlns:a16="http://schemas.microsoft.com/office/drawing/2014/main" id="{4AB19C98-6335-575D-D27F-4C31ADDB6CE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Θέση κειμένου 3">
            <a:extLst>
              <a:ext uri="{FF2B5EF4-FFF2-40B4-BE49-F238E27FC236}">
                <a16:creationId xmlns="" xmlns:a16="http://schemas.microsoft.com/office/drawing/2014/main" id="{85CADD0E-D023-9F9F-410B-24C0A3BB79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 xmlns:a16="http://schemas.microsoft.com/office/drawing/2014/main" id="{A6309513-2464-32A9-D180-65FCED52941D}"/>
              </a:ext>
            </a:extLst>
          </p:cNvPr>
          <p:cNvSpPr>
            <a:spLocks noGrp="1"/>
          </p:cNvSpPr>
          <p:nvPr>
            <p:ph type="dt" sz="half" idx="10"/>
          </p:nvPr>
        </p:nvSpPr>
        <p:spPr/>
        <p:txBody>
          <a:bodyPr/>
          <a:lstStyle/>
          <a:p>
            <a:fld id="{508C794D-AC9D-4AE2-8E0B-E10DEBE9CF3F}" type="datetimeFigureOut">
              <a:rPr lang="en-GB" smtClean="0"/>
              <a:t>26/09/2022</a:t>
            </a:fld>
            <a:endParaRPr lang="en-GB"/>
          </a:p>
        </p:txBody>
      </p:sp>
      <p:sp>
        <p:nvSpPr>
          <p:cNvPr id="6" name="Θέση υποσέλιδου 5">
            <a:extLst>
              <a:ext uri="{FF2B5EF4-FFF2-40B4-BE49-F238E27FC236}">
                <a16:creationId xmlns="" xmlns:a16="http://schemas.microsoft.com/office/drawing/2014/main" id="{A951E3A2-E61D-C998-B111-6C6F6C148AC1}"/>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Θέση αριθμού διαφάνειας 6">
            <a:extLst>
              <a:ext uri="{FF2B5EF4-FFF2-40B4-BE49-F238E27FC236}">
                <a16:creationId xmlns="" xmlns:a16="http://schemas.microsoft.com/office/drawing/2014/main" id="{04FD1A6B-72C4-728A-161B-B2532307E2AF}"/>
              </a:ext>
            </a:extLst>
          </p:cNvPr>
          <p:cNvSpPr>
            <a:spLocks noGrp="1"/>
          </p:cNvSpPr>
          <p:nvPr>
            <p:ph type="sldNum" sz="quarter" idx="12"/>
          </p:nvPr>
        </p:nvSpPr>
        <p:spPr/>
        <p:txBody>
          <a:bodyPr/>
          <a:lstStyle/>
          <a:p>
            <a:fld id="{680B7C10-1ADC-414A-AA93-3B76DEFF5458}" type="slidenum">
              <a:rPr lang="en-GB" smtClean="0"/>
              <a:t>‹#›</a:t>
            </a:fld>
            <a:endParaRPr lang="en-GB"/>
          </a:p>
        </p:txBody>
      </p:sp>
    </p:spTree>
    <p:extLst>
      <p:ext uri="{BB962C8B-B14F-4D97-AF65-F5344CB8AC3E}">
        <p14:creationId xmlns:p14="http://schemas.microsoft.com/office/powerpoint/2010/main" val="2700860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 xmlns:a16="http://schemas.microsoft.com/office/drawing/2014/main" id="{0C718AC5-1721-941B-2C6A-CF26A15258F8}"/>
              </a:ext>
            </a:extLst>
          </p:cNvPr>
          <p:cNvSpPr>
            <a:spLocks noGrp="1"/>
          </p:cNvSpPr>
          <p:nvPr>
            <p:ph type="title"/>
          </p:nvPr>
        </p:nvSpPr>
        <p:spPr>
          <a:xfrm>
            <a:off x="2072640" y="381317"/>
            <a:ext cx="10515600" cy="1148715"/>
          </a:xfrm>
          <a:prstGeom prst="rect">
            <a:avLst/>
          </a:prstGeom>
        </p:spPr>
        <p:txBody>
          <a:bodyPr vert="horz" lIns="91440" tIns="45720" rIns="91440" bIns="45720" rtlCol="0" anchor="ctr">
            <a:normAutofit/>
          </a:bodyPr>
          <a:lstStyle/>
          <a:p>
            <a:r>
              <a:rPr lang="el-GR" dirty="0"/>
              <a:t>Κάντε κλικ για να επεξεργαστείτε τον τίτλο υποδείγματος</a:t>
            </a:r>
            <a:endParaRPr lang="en-GB" dirty="0"/>
          </a:p>
        </p:txBody>
      </p:sp>
      <p:sp>
        <p:nvSpPr>
          <p:cNvPr id="3" name="Θέση κειμένου 2">
            <a:extLst>
              <a:ext uri="{FF2B5EF4-FFF2-40B4-BE49-F238E27FC236}">
                <a16:creationId xmlns="" xmlns:a16="http://schemas.microsoft.com/office/drawing/2014/main" id="{104197C8-29E3-84DB-5E48-5938D1C6600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dirty="0"/>
              <a:t>Στυλ κειμένου υποδείγματος</a:t>
            </a:r>
          </a:p>
          <a:p>
            <a:pPr lvl="1"/>
            <a:r>
              <a:rPr lang="el-GR" dirty="0"/>
              <a:t>Δεύτερο επίπεδο</a:t>
            </a:r>
          </a:p>
          <a:p>
            <a:pPr lvl="2"/>
            <a:r>
              <a:rPr lang="el-GR" dirty="0"/>
              <a:t>Τρίτο επίπεδο</a:t>
            </a:r>
          </a:p>
          <a:p>
            <a:pPr lvl="3"/>
            <a:r>
              <a:rPr lang="el-GR" dirty="0"/>
              <a:t>Τέταρτο επίπεδο</a:t>
            </a:r>
          </a:p>
          <a:p>
            <a:pPr lvl="4"/>
            <a:r>
              <a:rPr lang="el-GR" dirty="0"/>
              <a:t>Πέμπτο επίπεδο</a:t>
            </a:r>
            <a:endParaRPr lang="en-GB" dirty="0"/>
          </a:p>
        </p:txBody>
      </p:sp>
      <p:sp>
        <p:nvSpPr>
          <p:cNvPr id="4" name="Θέση ημερομηνίας 3">
            <a:extLst>
              <a:ext uri="{FF2B5EF4-FFF2-40B4-BE49-F238E27FC236}">
                <a16:creationId xmlns="" xmlns:a16="http://schemas.microsoft.com/office/drawing/2014/main" id="{4273BB99-EB11-1000-2459-02302BFF076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8C794D-AC9D-4AE2-8E0B-E10DEBE9CF3F}" type="datetimeFigureOut">
              <a:rPr lang="en-GB" smtClean="0"/>
              <a:t>26/09/2022</a:t>
            </a:fld>
            <a:endParaRPr lang="en-GB"/>
          </a:p>
        </p:txBody>
      </p:sp>
      <p:sp>
        <p:nvSpPr>
          <p:cNvPr id="6" name="Θέση αριθμού διαφάνειας 5">
            <a:extLst>
              <a:ext uri="{FF2B5EF4-FFF2-40B4-BE49-F238E27FC236}">
                <a16:creationId xmlns="" xmlns:a16="http://schemas.microsoft.com/office/drawing/2014/main" id="{FA02E601-D680-CADC-6E31-6DBF8A7E865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0B7C10-1ADC-414A-AA93-3B76DEFF5458}" type="slidenum">
              <a:rPr lang="en-GB" smtClean="0"/>
              <a:t>‹#›</a:t>
            </a:fld>
            <a:endParaRPr lang="en-GB"/>
          </a:p>
        </p:txBody>
      </p:sp>
      <p:sp>
        <p:nvSpPr>
          <p:cNvPr id="7" name="Ορθογώνιο 6">
            <a:extLst>
              <a:ext uri="{FF2B5EF4-FFF2-40B4-BE49-F238E27FC236}">
                <a16:creationId xmlns="" xmlns:a16="http://schemas.microsoft.com/office/drawing/2014/main" id="{E3B2F6C3-5B2C-8A81-3A61-F7DDA667CC3D}"/>
              </a:ext>
            </a:extLst>
          </p:cNvPr>
          <p:cNvSpPr/>
          <p:nvPr/>
        </p:nvSpPr>
        <p:spPr>
          <a:xfrm>
            <a:off x="2072640" y="1127760"/>
            <a:ext cx="8493760" cy="10668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Εικόνα 7">
            <a:extLst>
              <a:ext uri="{FF2B5EF4-FFF2-40B4-BE49-F238E27FC236}">
                <a16:creationId xmlns="" xmlns:a16="http://schemas.microsoft.com/office/drawing/2014/main" id="{1E2DD87F-9EA8-8B4C-0C21-72F4426F34BD}"/>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00247" y="132724"/>
            <a:ext cx="1089273" cy="1108027"/>
          </a:xfrm>
          <a:prstGeom prst="rect">
            <a:avLst/>
          </a:prstGeom>
        </p:spPr>
      </p:pic>
    </p:spTree>
    <p:extLst>
      <p:ext uri="{BB962C8B-B14F-4D97-AF65-F5344CB8AC3E}">
        <p14:creationId xmlns:p14="http://schemas.microsoft.com/office/powerpoint/2010/main" val="4473344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dx.doi.org/10.57713/kallipos-25" TargetMode="External"/><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40E89557-805B-DEF6-E6CE-9E60866C3418}"/>
              </a:ext>
            </a:extLst>
          </p:cNvPr>
          <p:cNvSpPr>
            <a:spLocks noGrp="1"/>
          </p:cNvSpPr>
          <p:nvPr>
            <p:ph type="ctrTitle"/>
          </p:nvPr>
        </p:nvSpPr>
        <p:spPr>
          <a:xfrm>
            <a:off x="1436451" y="0"/>
            <a:ext cx="9144000" cy="1116959"/>
          </a:xfrm>
        </p:spPr>
        <p:txBody>
          <a:bodyPr>
            <a:normAutofit/>
          </a:bodyPr>
          <a:lstStyle/>
          <a:p>
            <a:r>
              <a:rPr lang="el-GR" sz="2400" dirty="0"/>
              <a:t>ΒΙΒΛΙΟΠΑΡΟΥΣΙΑΣΗ</a:t>
            </a:r>
            <a:r>
              <a:rPr lang="el-GR" sz="2800" dirty="0"/>
              <a:t> ΚΑΛΛΙΠΟΣ+</a:t>
            </a:r>
            <a:br>
              <a:rPr lang="el-GR" sz="2800" dirty="0"/>
            </a:br>
            <a:r>
              <a:rPr lang="el-GR" sz="2000" dirty="0"/>
              <a:t>13-15 Σεπτεμβρίου 2022</a:t>
            </a:r>
            <a:endParaRPr lang="en-GB" sz="2800" dirty="0"/>
          </a:p>
        </p:txBody>
      </p:sp>
      <p:sp>
        <p:nvSpPr>
          <p:cNvPr id="3" name="Υπότιτλος 2">
            <a:extLst>
              <a:ext uri="{FF2B5EF4-FFF2-40B4-BE49-F238E27FC236}">
                <a16:creationId xmlns="" xmlns:a16="http://schemas.microsoft.com/office/drawing/2014/main" id="{6CCCE500-580B-7449-3E83-8C86BB9E8B2A}"/>
              </a:ext>
            </a:extLst>
          </p:cNvPr>
          <p:cNvSpPr>
            <a:spLocks noGrp="1"/>
          </p:cNvSpPr>
          <p:nvPr>
            <p:ph type="subTitle" idx="1"/>
          </p:nvPr>
        </p:nvSpPr>
        <p:spPr>
          <a:xfrm>
            <a:off x="1524000" y="1479592"/>
            <a:ext cx="9144000" cy="2554711"/>
          </a:xfrm>
        </p:spPr>
        <p:txBody>
          <a:bodyPr>
            <a:normAutofit fontScale="55000" lnSpcReduction="20000"/>
          </a:bodyPr>
          <a:lstStyle/>
          <a:p>
            <a:r>
              <a:rPr lang="el-GR" sz="2800" b="1" dirty="0" smtClean="0"/>
              <a:t>ΘΕΜΑΤΙΚΗ </a:t>
            </a:r>
            <a:r>
              <a:rPr lang="el-GR" sz="2800" b="1" dirty="0"/>
              <a:t>ΕΝΟΤΗΤΑ </a:t>
            </a:r>
            <a:r>
              <a:rPr lang="el-GR" sz="2800" b="1" dirty="0" smtClean="0"/>
              <a:t>5</a:t>
            </a:r>
            <a:endParaRPr lang="el-GR" sz="2800" b="1" dirty="0"/>
          </a:p>
          <a:p>
            <a:r>
              <a:rPr lang="el-GR" sz="2800" b="1" dirty="0"/>
              <a:t>Δίκαιο και Κοινωνικές Επιστήμες</a:t>
            </a:r>
            <a:endParaRPr lang="el-GR" sz="3200" b="1" dirty="0"/>
          </a:p>
          <a:p>
            <a:endParaRPr lang="el-GR" sz="3200" b="1" dirty="0">
              <a:solidFill>
                <a:srgbClr val="0000FF"/>
              </a:solidFill>
            </a:endParaRPr>
          </a:p>
          <a:p>
            <a:r>
              <a:rPr lang="el-GR" sz="3800" b="1" dirty="0" smtClean="0">
                <a:solidFill>
                  <a:srgbClr val="0000FF"/>
                </a:solidFill>
              </a:rPr>
              <a:t>ΖΩΝΤΑΣ ΜΕ ΤΗΝ ΨΥΧΩΣΗ:</a:t>
            </a:r>
          </a:p>
          <a:p>
            <a:r>
              <a:rPr lang="el-GR" sz="3800" b="1" dirty="0">
                <a:solidFill>
                  <a:srgbClr val="0000FF"/>
                </a:solidFill>
              </a:rPr>
              <a:t>Βιογραφικές διαδρομές ανθρώπων που βιώνουν ακραίες ψυχικές εμπειρίες</a:t>
            </a:r>
            <a:endParaRPr lang="el-GR" sz="3800" b="1" dirty="0" smtClean="0">
              <a:solidFill>
                <a:srgbClr val="0000FF"/>
              </a:solidFill>
            </a:endParaRPr>
          </a:p>
          <a:p>
            <a:endParaRPr lang="el-GR" sz="3800" b="1" dirty="0">
              <a:solidFill>
                <a:srgbClr val="0000FF"/>
              </a:solidFill>
            </a:endParaRPr>
          </a:p>
          <a:p>
            <a:r>
              <a:rPr lang="el-GR" sz="3300" b="1" dirty="0"/>
              <a:t>Ε. </a:t>
            </a:r>
            <a:r>
              <a:rPr lang="el-GR" sz="3300" b="1" dirty="0" err="1" smtClean="0"/>
              <a:t>Γεωργάκα</a:t>
            </a:r>
            <a:r>
              <a:rPr lang="el-GR" sz="3300" b="1" dirty="0" smtClean="0"/>
              <a:t>, Α. Ζήση</a:t>
            </a:r>
            <a:endParaRPr lang="el-GR" sz="3300" b="1" dirty="0">
              <a:solidFill>
                <a:srgbClr val="0000FF"/>
              </a:solidFill>
            </a:endParaRPr>
          </a:p>
        </p:txBody>
      </p:sp>
      <p:pic>
        <p:nvPicPr>
          <p:cNvPr id="5" name="Picture 4"/>
          <p:cNvPicPr>
            <a:picLocks noChangeAspect="1"/>
          </p:cNvPicPr>
          <p:nvPr/>
        </p:nvPicPr>
        <p:blipFill>
          <a:blip r:embed="rId2"/>
          <a:stretch>
            <a:fillRect/>
          </a:stretch>
        </p:blipFill>
        <p:spPr>
          <a:xfrm>
            <a:off x="4846320" y="3409406"/>
            <a:ext cx="2403566" cy="3250896"/>
          </a:xfrm>
          <a:prstGeom prst="rect">
            <a:avLst/>
          </a:prstGeom>
        </p:spPr>
      </p:pic>
    </p:spTree>
    <p:extLst>
      <p:ext uri="{BB962C8B-B14F-4D97-AF65-F5344CB8AC3E}">
        <p14:creationId xmlns:p14="http://schemas.microsoft.com/office/powerpoint/2010/main" val="3556042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DC858870-2CBD-E874-61BC-7F190F5CA8A2}"/>
              </a:ext>
            </a:extLst>
          </p:cNvPr>
          <p:cNvSpPr>
            <a:spLocks noGrp="1"/>
          </p:cNvSpPr>
          <p:nvPr>
            <p:ph type="title"/>
          </p:nvPr>
        </p:nvSpPr>
        <p:spPr>
          <a:xfrm>
            <a:off x="1916777" y="106679"/>
            <a:ext cx="8664137" cy="1148715"/>
          </a:xfrm>
        </p:spPr>
        <p:txBody>
          <a:bodyPr/>
          <a:lstStyle/>
          <a:p>
            <a:r>
              <a:rPr lang="el-GR" dirty="0" smtClean="0"/>
              <a:t>Συγγραφική επάρκεια</a:t>
            </a:r>
            <a:endParaRPr lang="en-GB" dirty="0"/>
          </a:p>
        </p:txBody>
      </p:sp>
      <p:sp>
        <p:nvSpPr>
          <p:cNvPr id="3" name="Θέση περιεχομένου 2">
            <a:extLst>
              <a:ext uri="{FF2B5EF4-FFF2-40B4-BE49-F238E27FC236}">
                <a16:creationId xmlns="" xmlns:a16="http://schemas.microsoft.com/office/drawing/2014/main" id="{851F0F5B-4F7E-0FFF-681C-8618CE586780}"/>
              </a:ext>
            </a:extLst>
          </p:cNvPr>
          <p:cNvSpPr>
            <a:spLocks noGrp="1"/>
          </p:cNvSpPr>
          <p:nvPr>
            <p:ph idx="1"/>
          </p:nvPr>
        </p:nvSpPr>
        <p:spPr>
          <a:xfrm>
            <a:off x="1371600" y="1659371"/>
            <a:ext cx="9826337" cy="4414858"/>
          </a:xfrm>
        </p:spPr>
        <p:txBody>
          <a:bodyPr>
            <a:normAutofit/>
          </a:bodyPr>
          <a:lstStyle/>
          <a:p>
            <a:pPr marL="0" indent="0" algn="just">
              <a:buNone/>
            </a:pPr>
            <a:r>
              <a:rPr lang="el-GR" sz="2200" dirty="0"/>
              <a:t>Και οι δύο συγγραφείς έχουν εργαστεί επιστημονικά στο  πεδίο της κατανόησης της ψύχωσης, με έμφαση στις κριτικές ψυχοκοινωνικές προσεγγίσεις και </a:t>
            </a:r>
            <a:r>
              <a:rPr lang="el-GR" sz="2200" dirty="0" smtClean="0"/>
              <a:t>τη </a:t>
            </a:r>
            <a:r>
              <a:rPr lang="el-GR" sz="2200" dirty="0"/>
              <a:t>χρήση ποιοτικών μεθόδων, όπως τεκμηριώνεται από το δημοσιευμένο τους έργο.</a:t>
            </a:r>
          </a:p>
          <a:p>
            <a:pPr marL="0" indent="0" algn="just">
              <a:buNone/>
            </a:pPr>
            <a:r>
              <a:rPr lang="el-GR" sz="2200" dirty="0"/>
              <a:t>Το βιβλίο αποτελεί το απαύγασμα της συνεργασίας των δύο συγγραφέων στο πλαίσιο της έρευνας των βιογραφικών διαδρομών ατόμων με εμπειρία ψύχωσης, η οποία εκπονήθηκε ως μέρος του ερευνητικού προγράμματος με τίτλο Ανισότητες και ψυχική καταπόνηση: Κοινωνικές συνθήκες, δρώντες και ιδεολογίες των επαγγελματιών </a:t>
            </a:r>
            <a:r>
              <a:rPr lang="el-GR" sz="2200" dirty="0" smtClean="0"/>
              <a:t>στη </a:t>
            </a:r>
            <a:r>
              <a:rPr lang="el-GR" sz="2200" dirty="0"/>
              <a:t>σύγχρονη Ελλάδα, που υλοποιήθηκε στο πλαίσιο της Οριζόντιας Πράξης «ΑΡΙΣΤΕΙΑ» (2013-2015), με </a:t>
            </a:r>
            <a:r>
              <a:rPr lang="el-GR" sz="2200" dirty="0" smtClean="0"/>
              <a:t>Επιστημονικά </a:t>
            </a:r>
            <a:r>
              <a:rPr lang="el-GR" sz="2200" dirty="0"/>
              <a:t>Υ</a:t>
            </a:r>
            <a:r>
              <a:rPr lang="el-GR" sz="2200" dirty="0" smtClean="0"/>
              <a:t>πεύθυνη </a:t>
            </a:r>
            <a:r>
              <a:rPr lang="el-GR" sz="2200" dirty="0"/>
              <a:t>την Αναστασία Ζήση. </a:t>
            </a:r>
            <a:endParaRPr lang="en-US" sz="2200" dirty="0"/>
          </a:p>
        </p:txBody>
      </p:sp>
    </p:spTree>
    <p:extLst>
      <p:ext uri="{BB962C8B-B14F-4D97-AF65-F5344CB8AC3E}">
        <p14:creationId xmlns:p14="http://schemas.microsoft.com/office/powerpoint/2010/main" val="2146208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DC858870-2CBD-E874-61BC-7F190F5CA8A2}"/>
              </a:ext>
            </a:extLst>
          </p:cNvPr>
          <p:cNvSpPr>
            <a:spLocks noGrp="1"/>
          </p:cNvSpPr>
          <p:nvPr>
            <p:ph type="title"/>
          </p:nvPr>
        </p:nvSpPr>
        <p:spPr>
          <a:xfrm>
            <a:off x="1916777" y="106679"/>
            <a:ext cx="8664137" cy="1148715"/>
          </a:xfrm>
        </p:spPr>
        <p:txBody>
          <a:bodyPr/>
          <a:lstStyle/>
          <a:p>
            <a:r>
              <a:rPr lang="el-GR" dirty="0" smtClean="0"/>
              <a:t>Αναλυτική παρουσίαση περιεχομένου</a:t>
            </a:r>
            <a:endParaRPr lang="en-GB" dirty="0"/>
          </a:p>
        </p:txBody>
      </p:sp>
      <p:sp>
        <p:nvSpPr>
          <p:cNvPr id="3" name="Θέση περιεχομένου 2">
            <a:extLst>
              <a:ext uri="{FF2B5EF4-FFF2-40B4-BE49-F238E27FC236}">
                <a16:creationId xmlns="" xmlns:a16="http://schemas.microsoft.com/office/drawing/2014/main" id="{851F0F5B-4F7E-0FFF-681C-8618CE586780}"/>
              </a:ext>
            </a:extLst>
          </p:cNvPr>
          <p:cNvSpPr>
            <a:spLocks noGrp="1"/>
          </p:cNvSpPr>
          <p:nvPr>
            <p:ph idx="1"/>
          </p:nvPr>
        </p:nvSpPr>
        <p:spPr>
          <a:xfrm>
            <a:off x="1371600" y="1659371"/>
            <a:ext cx="9826337" cy="4414858"/>
          </a:xfrm>
        </p:spPr>
        <p:txBody>
          <a:bodyPr>
            <a:normAutofit/>
          </a:bodyPr>
          <a:lstStyle/>
          <a:p>
            <a:pPr marL="0" indent="0">
              <a:buNone/>
            </a:pPr>
            <a:r>
              <a:rPr lang="el-GR" sz="2200" b="1" dirty="0"/>
              <a:t>Εισαγωγή</a:t>
            </a:r>
          </a:p>
          <a:p>
            <a:pPr marL="0" indent="0" algn="just">
              <a:buNone/>
            </a:pPr>
            <a:r>
              <a:rPr lang="el-GR" sz="2200" dirty="0"/>
              <a:t>Περιγράφεται το σκεπτικό για τη συγγραφή του βιβλίου, η στόχευσή του και το αναγνωστικό κοινό στο οποίο απευθύνεται. Επίσης, παρουσιάζονται τα επιστημονικά ενδιαφέροντα των δύο συγγραφέων και η κοινή ερευνητική τους προσπάθεια που οδήγησε στη συγγραφή του εν λόγω βιβλίου. </a:t>
            </a:r>
            <a:endParaRPr lang="en-US" sz="2200" dirty="0"/>
          </a:p>
        </p:txBody>
      </p:sp>
    </p:spTree>
    <p:extLst>
      <p:ext uri="{BB962C8B-B14F-4D97-AF65-F5344CB8AC3E}">
        <p14:creationId xmlns:p14="http://schemas.microsoft.com/office/powerpoint/2010/main" val="1895540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DC858870-2CBD-E874-61BC-7F190F5CA8A2}"/>
              </a:ext>
            </a:extLst>
          </p:cNvPr>
          <p:cNvSpPr>
            <a:spLocks noGrp="1"/>
          </p:cNvSpPr>
          <p:nvPr>
            <p:ph type="title"/>
          </p:nvPr>
        </p:nvSpPr>
        <p:spPr>
          <a:xfrm>
            <a:off x="1916777" y="106679"/>
            <a:ext cx="8664137" cy="1148715"/>
          </a:xfrm>
        </p:spPr>
        <p:txBody>
          <a:bodyPr/>
          <a:lstStyle/>
          <a:p>
            <a:r>
              <a:rPr lang="el-GR" dirty="0" smtClean="0"/>
              <a:t>Αναλυτική παρουσίαση περιεχομένου</a:t>
            </a:r>
            <a:endParaRPr lang="en-GB" dirty="0"/>
          </a:p>
        </p:txBody>
      </p:sp>
      <p:sp>
        <p:nvSpPr>
          <p:cNvPr id="3" name="Θέση περιεχομένου 2">
            <a:extLst>
              <a:ext uri="{FF2B5EF4-FFF2-40B4-BE49-F238E27FC236}">
                <a16:creationId xmlns="" xmlns:a16="http://schemas.microsoft.com/office/drawing/2014/main" id="{851F0F5B-4F7E-0FFF-681C-8618CE586780}"/>
              </a:ext>
            </a:extLst>
          </p:cNvPr>
          <p:cNvSpPr>
            <a:spLocks noGrp="1"/>
          </p:cNvSpPr>
          <p:nvPr>
            <p:ph idx="1"/>
          </p:nvPr>
        </p:nvSpPr>
        <p:spPr>
          <a:xfrm>
            <a:off x="1371600" y="1659371"/>
            <a:ext cx="9826337" cy="4414858"/>
          </a:xfrm>
        </p:spPr>
        <p:txBody>
          <a:bodyPr>
            <a:normAutofit/>
          </a:bodyPr>
          <a:lstStyle/>
          <a:p>
            <a:pPr marL="0" indent="0">
              <a:buNone/>
            </a:pPr>
            <a:r>
              <a:rPr lang="el-GR" sz="2200" b="1" dirty="0"/>
              <a:t>Κεφ. 1: Τι είναι η ψύχωση;</a:t>
            </a:r>
          </a:p>
          <a:p>
            <a:pPr marL="0" indent="0" algn="just">
              <a:buNone/>
            </a:pPr>
            <a:r>
              <a:rPr lang="el-GR" sz="2200" dirty="0"/>
              <a:t>Στο κεφάλαιο 1 γίνεται εισαγωγή στην έννοια της ψύχωσης, παρουσιάζοντας με συγκροτημένο και βιβλιογραφικά τεκμηριωμένο τρόπο τις θεωρητικές προσεγγίσεις στη σύγχρονη διεθνή βιβλιογραφία σχετικά με τη φύση και την αιτιολογία της ψύχωσης. Συγκεκριμένα, περιγράφονται οι ψυχικές εμπειρίες που συνδέονται με την ψύχωση και οι διαγνωστικές κατηγορίες που την </a:t>
            </a:r>
            <a:r>
              <a:rPr lang="el-GR" sz="2200" dirty="0" smtClean="0"/>
              <a:t>αποτελούν, και παρουσιάζονται </a:t>
            </a:r>
            <a:r>
              <a:rPr lang="el-GR" sz="2200" dirty="0"/>
              <a:t>τα μοντέλα κατανόησης της ψύχωσης που σήμερα είναι διαθέσιμα, οι κύριες προσεγγίσεις γύρω από τον τρόπο κατανόησης και αντιμετώπισης των ψυχωτικών </a:t>
            </a:r>
            <a:r>
              <a:rPr lang="el-GR" sz="2200" dirty="0" smtClean="0"/>
              <a:t>εμπειριών και, τέλος, </a:t>
            </a:r>
            <a:r>
              <a:rPr lang="el-GR" sz="2200" dirty="0"/>
              <a:t>οι κύριοι παράγοντες που θεωρείται ότι προκαλούν, συντηρούν ή/και επιδεινώνουν τις ψυχωτικές εμπειρίες. </a:t>
            </a:r>
            <a:r>
              <a:rPr lang="el-GR" sz="2200" dirty="0" smtClean="0"/>
              <a:t> </a:t>
            </a:r>
            <a:endParaRPr lang="en-US" sz="2200" dirty="0"/>
          </a:p>
        </p:txBody>
      </p:sp>
    </p:spTree>
    <p:extLst>
      <p:ext uri="{BB962C8B-B14F-4D97-AF65-F5344CB8AC3E}">
        <p14:creationId xmlns:p14="http://schemas.microsoft.com/office/powerpoint/2010/main" val="32541819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DC858870-2CBD-E874-61BC-7F190F5CA8A2}"/>
              </a:ext>
            </a:extLst>
          </p:cNvPr>
          <p:cNvSpPr>
            <a:spLocks noGrp="1"/>
          </p:cNvSpPr>
          <p:nvPr>
            <p:ph type="title"/>
          </p:nvPr>
        </p:nvSpPr>
        <p:spPr>
          <a:xfrm>
            <a:off x="1916777" y="106679"/>
            <a:ext cx="8664137" cy="1148715"/>
          </a:xfrm>
        </p:spPr>
        <p:txBody>
          <a:bodyPr/>
          <a:lstStyle/>
          <a:p>
            <a:r>
              <a:rPr lang="el-GR" dirty="0" smtClean="0"/>
              <a:t>Αναλυτική παρουσίαση περιεχομένου</a:t>
            </a:r>
            <a:endParaRPr lang="en-GB" dirty="0"/>
          </a:p>
        </p:txBody>
      </p:sp>
      <p:sp>
        <p:nvSpPr>
          <p:cNvPr id="3" name="Θέση περιεχομένου 2">
            <a:extLst>
              <a:ext uri="{FF2B5EF4-FFF2-40B4-BE49-F238E27FC236}">
                <a16:creationId xmlns="" xmlns:a16="http://schemas.microsoft.com/office/drawing/2014/main" id="{851F0F5B-4F7E-0FFF-681C-8618CE586780}"/>
              </a:ext>
            </a:extLst>
          </p:cNvPr>
          <p:cNvSpPr>
            <a:spLocks noGrp="1"/>
          </p:cNvSpPr>
          <p:nvPr>
            <p:ph idx="1"/>
          </p:nvPr>
        </p:nvSpPr>
        <p:spPr>
          <a:xfrm>
            <a:off x="1371600" y="1659371"/>
            <a:ext cx="9826337" cy="4414858"/>
          </a:xfrm>
        </p:spPr>
        <p:txBody>
          <a:bodyPr>
            <a:normAutofit/>
          </a:bodyPr>
          <a:lstStyle/>
          <a:p>
            <a:pPr marL="0" indent="0">
              <a:buNone/>
            </a:pPr>
            <a:r>
              <a:rPr lang="el-GR" sz="2200" b="1" dirty="0"/>
              <a:t>Κεφ. 2: Ψύχωση και κοινωνία</a:t>
            </a:r>
          </a:p>
          <a:p>
            <a:pPr marL="0" indent="0" algn="just">
              <a:buNone/>
            </a:pPr>
            <a:r>
              <a:rPr lang="el-GR" sz="2200" dirty="0"/>
              <a:t>Στο κεφάλαιο 2 γίνεται ανασκόπηση της βιβλιογραφίας σχετικά με τους κοινωνικούς παράγοντες που σχετίζονται με την ψύχωση, με έμφαση στη σημασία των πρώιμων τραυματικών εμπειριών και των δυσμενών συνθηκών ανάπτυξης, των κοινωνικών ανισοτήτων, του φύλου και της εθνικότητας, καθώς και του ρόλου </a:t>
            </a:r>
            <a:r>
              <a:rPr lang="el-GR" sz="2200" dirty="0" smtClean="0"/>
              <a:t>της οικογένειας. </a:t>
            </a:r>
            <a:endParaRPr lang="el-GR" sz="2200" dirty="0" smtClean="0"/>
          </a:p>
        </p:txBody>
      </p:sp>
    </p:spTree>
    <p:extLst>
      <p:ext uri="{BB962C8B-B14F-4D97-AF65-F5344CB8AC3E}">
        <p14:creationId xmlns:p14="http://schemas.microsoft.com/office/powerpoint/2010/main" val="4030338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DC858870-2CBD-E874-61BC-7F190F5CA8A2}"/>
              </a:ext>
            </a:extLst>
          </p:cNvPr>
          <p:cNvSpPr>
            <a:spLocks noGrp="1"/>
          </p:cNvSpPr>
          <p:nvPr>
            <p:ph type="title"/>
          </p:nvPr>
        </p:nvSpPr>
        <p:spPr>
          <a:xfrm>
            <a:off x="1916777" y="106679"/>
            <a:ext cx="8664137" cy="1148715"/>
          </a:xfrm>
        </p:spPr>
        <p:txBody>
          <a:bodyPr/>
          <a:lstStyle/>
          <a:p>
            <a:r>
              <a:rPr lang="el-GR" dirty="0" smtClean="0"/>
              <a:t>Αναλυτική παρουσίαση περιεχομένου</a:t>
            </a:r>
            <a:endParaRPr lang="en-GB" dirty="0"/>
          </a:p>
        </p:txBody>
      </p:sp>
      <p:sp>
        <p:nvSpPr>
          <p:cNvPr id="3" name="Θέση περιεχομένου 2">
            <a:extLst>
              <a:ext uri="{FF2B5EF4-FFF2-40B4-BE49-F238E27FC236}">
                <a16:creationId xmlns="" xmlns:a16="http://schemas.microsoft.com/office/drawing/2014/main" id="{851F0F5B-4F7E-0FFF-681C-8618CE586780}"/>
              </a:ext>
            </a:extLst>
          </p:cNvPr>
          <p:cNvSpPr>
            <a:spLocks noGrp="1"/>
          </p:cNvSpPr>
          <p:nvPr>
            <p:ph idx="1"/>
          </p:nvPr>
        </p:nvSpPr>
        <p:spPr>
          <a:xfrm>
            <a:off x="1371600" y="1659371"/>
            <a:ext cx="9826337" cy="4414858"/>
          </a:xfrm>
        </p:spPr>
        <p:txBody>
          <a:bodyPr>
            <a:normAutofit/>
          </a:bodyPr>
          <a:lstStyle/>
          <a:p>
            <a:pPr marL="0" indent="0">
              <a:buNone/>
            </a:pPr>
            <a:r>
              <a:rPr lang="el-GR" sz="2200" b="1" dirty="0"/>
              <a:t>Κεφ. 3: Τρόποι αντιμετώπισης της ψύχωσης</a:t>
            </a:r>
          </a:p>
          <a:p>
            <a:pPr marL="0" indent="0" algn="just">
              <a:buNone/>
            </a:pPr>
            <a:r>
              <a:rPr lang="el-GR" sz="2200" dirty="0"/>
              <a:t>Το κεφάλαιο 3 </a:t>
            </a:r>
            <a:r>
              <a:rPr lang="el-GR" sz="2200" dirty="0" smtClean="0"/>
              <a:t>επι</a:t>
            </a:r>
            <a:r>
              <a:rPr lang="el-GR" sz="2200" dirty="0" smtClean="0"/>
              <a:t>σκοπεί </a:t>
            </a:r>
            <a:r>
              <a:rPr lang="el-GR" sz="2200" dirty="0"/>
              <a:t>τη σύγχρονη διεθνή βιβλιογραφία αναφορικά με τους τρόπους αντιμετώπισης της ψύχωσης που έχουν αναπτυχθεί και είναι </a:t>
            </a:r>
            <a:r>
              <a:rPr lang="el-GR" sz="2200" dirty="0" smtClean="0"/>
              <a:t>διαθέσιμοι </a:t>
            </a:r>
            <a:r>
              <a:rPr lang="el-GR" sz="2200" dirty="0"/>
              <a:t>σήμερα, περιλαμβάνοντας τόσο τις θεσμικές και </a:t>
            </a:r>
            <a:r>
              <a:rPr lang="el-GR" sz="2200" dirty="0" smtClean="0"/>
              <a:t>καθιερωμένες, </a:t>
            </a:r>
            <a:r>
              <a:rPr lang="el-GR" sz="2200" dirty="0"/>
              <a:t>όσο και τις πιο σύγχρονες και κοινοτικά προσανατολισμένες προσεγγίσεις. Υπάρχουν ενότητες για τη φαρμακευτική αγωγή, τις ψυχοθεραπευτικές προσεγγίσεις, τις προσεγγίσεις αντιμετώπισης των κρίσεων, </a:t>
            </a:r>
            <a:r>
              <a:rPr lang="el-GR" sz="2200" dirty="0" smtClean="0"/>
              <a:t>τον </a:t>
            </a:r>
            <a:r>
              <a:rPr lang="el-GR" sz="2200" dirty="0"/>
              <a:t>ρόλο των υπηρεσιών ψυχικής υγείας </a:t>
            </a:r>
            <a:r>
              <a:rPr lang="el-GR" sz="2200" dirty="0" smtClean="0"/>
              <a:t>και, τέλος, </a:t>
            </a:r>
            <a:r>
              <a:rPr lang="el-GR" sz="2200" dirty="0"/>
              <a:t>τις πρακτικές αυτοβοήθειας. </a:t>
            </a:r>
          </a:p>
        </p:txBody>
      </p:sp>
    </p:spTree>
    <p:extLst>
      <p:ext uri="{BB962C8B-B14F-4D97-AF65-F5344CB8AC3E}">
        <p14:creationId xmlns:p14="http://schemas.microsoft.com/office/powerpoint/2010/main" val="40980952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DC858870-2CBD-E874-61BC-7F190F5CA8A2}"/>
              </a:ext>
            </a:extLst>
          </p:cNvPr>
          <p:cNvSpPr>
            <a:spLocks noGrp="1"/>
          </p:cNvSpPr>
          <p:nvPr>
            <p:ph type="title"/>
          </p:nvPr>
        </p:nvSpPr>
        <p:spPr>
          <a:xfrm>
            <a:off x="1916777" y="106679"/>
            <a:ext cx="8664137" cy="1148715"/>
          </a:xfrm>
        </p:spPr>
        <p:txBody>
          <a:bodyPr/>
          <a:lstStyle/>
          <a:p>
            <a:r>
              <a:rPr lang="el-GR" dirty="0" smtClean="0"/>
              <a:t>Αναλυτική παρουσίαση περιεχομένου</a:t>
            </a:r>
            <a:endParaRPr lang="en-GB" dirty="0"/>
          </a:p>
        </p:txBody>
      </p:sp>
      <p:sp>
        <p:nvSpPr>
          <p:cNvPr id="3" name="Θέση περιεχομένου 2">
            <a:extLst>
              <a:ext uri="{FF2B5EF4-FFF2-40B4-BE49-F238E27FC236}">
                <a16:creationId xmlns="" xmlns:a16="http://schemas.microsoft.com/office/drawing/2014/main" id="{851F0F5B-4F7E-0FFF-681C-8618CE586780}"/>
              </a:ext>
            </a:extLst>
          </p:cNvPr>
          <p:cNvSpPr>
            <a:spLocks noGrp="1"/>
          </p:cNvSpPr>
          <p:nvPr>
            <p:ph idx="1"/>
          </p:nvPr>
        </p:nvSpPr>
        <p:spPr>
          <a:xfrm>
            <a:off x="1371600" y="1659371"/>
            <a:ext cx="9826337" cy="4414858"/>
          </a:xfrm>
        </p:spPr>
        <p:txBody>
          <a:bodyPr>
            <a:normAutofit/>
          </a:bodyPr>
          <a:lstStyle/>
          <a:p>
            <a:pPr marL="0" indent="0">
              <a:buNone/>
            </a:pPr>
            <a:r>
              <a:rPr lang="el-GR" sz="2200" b="1" dirty="0" smtClean="0"/>
              <a:t>Κεφ</a:t>
            </a:r>
            <a:r>
              <a:rPr lang="el-GR" sz="2200" b="1" dirty="0"/>
              <a:t>. 4: Η βιωμένη εμπειρία της ψύχωσης</a:t>
            </a:r>
          </a:p>
          <a:p>
            <a:pPr marL="0" indent="0" algn="just">
              <a:buNone/>
            </a:pPr>
            <a:r>
              <a:rPr lang="el-GR" sz="2200" dirty="0"/>
              <a:t>Στο κεφάλαιο 4 γίνεται </a:t>
            </a:r>
            <a:r>
              <a:rPr lang="el-GR" sz="2200" dirty="0" smtClean="0"/>
              <a:t>επι</a:t>
            </a:r>
            <a:r>
              <a:rPr lang="el-GR" sz="2200" dirty="0" smtClean="0"/>
              <a:t>σκόπηση </a:t>
            </a:r>
            <a:r>
              <a:rPr lang="el-GR" sz="2200" dirty="0"/>
              <a:t>των ποιοτικών μελετών της βιωμένης εμπειρίας της ψύχωσης. </a:t>
            </a:r>
            <a:r>
              <a:rPr lang="el-GR" sz="2200" dirty="0" smtClean="0"/>
              <a:t>Μ’ αυτόν </a:t>
            </a:r>
            <a:r>
              <a:rPr lang="el-GR" sz="2200" dirty="0"/>
              <a:t>τον </a:t>
            </a:r>
            <a:r>
              <a:rPr lang="el-GR" sz="2200" dirty="0" smtClean="0"/>
              <a:t>τρόπο, </a:t>
            </a:r>
            <a:r>
              <a:rPr lang="el-GR" sz="2200" dirty="0"/>
              <a:t>σκιαγραφείται η γνώση που η έρευνα αυτή έχει αποκομίσει αναφορικά με το πώς οι άνθρωποι με ψύχωση βιώνουν, κατανοούν και ερμηνεύουν τη ζωή τους με τις δύσκολες αυτές εμπειρίες, αναδεικνύοντας τη σημασία της εξέτασης των ψυχωτικών εμπειριών από την οπτική γωνία των ανθρώπων που τις βιώνουν</a:t>
            </a:r>
            <a:r>
              <a:rPr lang="el-GR" sz="2200" dirty="0" smtClean="0"/>
              <a:t>.</a:t>
            </a:r>
            <a:endParaRPr lang="el-GR" sz="2200" dirty="0"/>
          </a:p>
        </p:txBody>
      </p:sp>
    </p:spTree>
    <p:extLst>
      <p:ext uri="{BB962C8B-B14F-4D97-AF65-F5344CB8AC3E}">
        <p14:creationId xmlns:p14="http://schemas.microsoft.com/office/powerpoint/2010/main" val="1053209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DC858870-2CBD-E874-61BC-7F190F5CA8A2}"/>
              </a:ext>
            </a:extLst>
          </p:cNvPr>
          <p:cNvSpPr>
            <a:spLocks noGrp="1"/>
          </p:cNvSpPr>
          <p:nvPr>
            <p:ph type="title"/>
          </p:nvPr>
        </p:nvSpPr>
        <p:spPr>
          <a:xfrm>
            <a:off x="1916777" y="106679"/>
            <a:ext cx="8664137" cy="1148715"/>
          </a:xfrm>
        </p:spPr>
        <p:txBody>
          <a:bodyPr/>
          <a:lstStyle/>
          <a:p>
            <a:r>
              <a:rPr lang="el-GR" dirty="0" smtClean="0"/>
              <a:t>Αναλυτική παρουσίαση περιεχομένου</a:t>
            </a:r>
            <a:endParaRPr lang="en-GB" dirty="0"/>
          </a:p>
        </p:txBody>
      </p:sp>
      <p:sp>
        <p:nvSpPr>
          <p:cNvPr id="3" name="Θέση περιεχομένου 2">
            <a:extLst>
              <a:ext uri="{FF2B5EF4-FFF2-40B4-BE49-F238E27FC236}">
                <a16:creationId xmlns="" xmlns:a16="http://schemas.microsoft.com/office/drawing/2014/main" id="{851F0F5B-4F7E-0FFF-681C-8618CE586780}"/>
              </a:ext>
            </a:extLst>
          </p:cNvPr>
          <p:cNvSpPr>
            <a:spLocks noGrp="1"/>
          </p:cNvSpPr>
          <p:nvPr>
            <p:ph idx="1"/>
          </p:nvPr>
        </p:nvSpPr>
        <p:spPr>
          <a:xfrm>
            <a:off x="1371600" y="1659371"/>
            <a:ext cx="9826337" cy="4414858"/>
          </a:xfrm>
        </p:spPr>
        <p:txBody>
          <a:bodyPr>
            <a:normAutofit/>
          </a:bodyPr>
          <a:lstStyle/>
          <a:p>
            <a:pPr marL="0" indent="0">
              <a:buNone/>
            </a:pPr>
            <a:r>
              <a:rPr lang="el-GR" sz="2200" b="1" dirty="0"/>
              <a:t>Κεφ. 5: </a:t>
            </a:r>
            <a:r>
              <a:rPr lang="el-GR" sz="2200" b="1" dirty="0" smtClean="0"/>
              <a:t>Μια </a:t>
            </a:r>
            <a:r>
              <a:rPr lang="el-GR" sz="2200" b="1" dirty="0"/>
              <a:t>μελέτη των βιογραφικών διαδρομών στην ψύχωση</a:t>
            </a:r>
          </a:p>
          <a:p>
            <a:pPr marL="0" indent="0" algn="just">
              <a:buNone/>
            </a:pPr>
            <a:r>
              <a:rPr lang="el-GR" sz="2200" dirty="0"/>
              <a:t>Στο κεφάλαιο 5 περιγράφεται συνοπτικά η μεθοδολογία της μελέτης των βιογραφικών διαδρομών των ανθρώπων με εμπειρία ψύχωσης που διεξήχθη από τις δύο συγγραφείς. Περιλαμβάνονται στοιχεία για το σκεπτικό και τους στόχους της μελέτης, το ερευνητικό σχέδιο, τον τρόπο επιλογής και προσέγγισης των συμμετεχόντων</a:t>
            </a:r>
            <a:r>
              <a:rPr lang="el-GR" sz="2200" dirty="0" smtClean="0"/>
              <a:t>/-ουσών</a:t>
            </a:r>
            <a:r>
              <a:rPr lang="el-GR" sz="2200" dirty="0"/>
              <a:t>, τη διαδικασία συλλογής και ανάλυσης του ερευνητικού υλικού, και τέλος τον τρόπο οργάνωσης των </a:t>
            </a:r>
            <a:r>
              <a:rPr lang="el-GR" sz="2200" dirty="0" smtClean="0"/>
              <a:t>ευρημάτων. Στα </a:t>
            </a:r>
            <a:r>
              <a:rPr lang="el-GR" sz="2200" dirty="0"/>
              <a:t>κεφάλαια 6 και 7 παρουσιάζονται διεξοδικά οι βιογραφικές διαδρομές, όπως συγκροτήθηκαν από την επεξεργασία των αφηγήσεων, συνοδευόμενες από αποσπάσματα από </a:t>
            </a:r>
            <a:r>
              <a:rPr lang="el-GR" sz="2200" dirty="0" smtClean="0"/>
              <a:t>τον </a:t>
            </a:r>
            <a:r>
              <a:rPr lang="el-GR" sz="2200" dirty="0"/>
              <a:t>λόγο των αφηγητών</a:t>
            </a:r>
            <a:r>
              <a:rPr lang="el-GR" sz="2200" dirty="0" smtClean="0"/>
              <a:t>/-τριών</a:t>
            </a:r>
            <a:r>
              <a:rPr lang="el-GR" sz="2200" dirty="0" smtClean="0"/>
              <a:t>.</a:t>
            </a:r>
            <a:endParaRPr lang="el-GR" sz="2200" dirty="0"/>
          </a:p>
        </p:txBody>
      </p:sp>
    </p:spTree>
    <p:extLst>
      <p:ext uri="{BB962C8B-B14F-4D97-AF65-F5344CB8AC3E}">
        <p14:creationId xmlns:p14="http://schemas.microsoft.com/office/powerpoint/2010/main" val="6338637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DC858870-2CBD-E874-61BC-7F190F5CA8A2}"/>
              </a:ext>
            </a:extLst>
          </p:cNvPr>
          <p:cNvSpPr>
            <a:spLocks noGrp="1"/>
          </p:cNvSpPr>
          <p:nvPr>
            <p:ph type="title"/>
          </p:nvPr>
        </p:nvSpPr>
        <p:spPr>
          <a:xfrm>
            <a:off x="1916777" y="106679"/>
            <a:ext cx="8664137" cy="1148715"/>
          </a:xfrm>
        </p:spPr>
        <p:txBody>
          <a:bodyPr/>
          <a:lstStyle/>
          <a:p>
            <a:r>
              <a:rPr lang="el-GR" dirty="0" smtClean="0"/>
              <a:t>Αναλυτική παρουσίαση περιεχομένου</a:t>
            </a:r>
            <a:endParaRPr lang="en-GB" dirty="0"/>
          </a:p>
        </p:txBody>
      </p:sp>
      <p:sp>
        <p:nvSpPr>
          <p:cNvPr id="3" name="Θέση περιεχομένου 2">
            <a:extLst>
              <a:ext uri="{FF2B5EF4-FFF2-40B4-BE49-F238E27FC236}">
                <a16:creationId xmlns="" xmlns:a16="http://schemas.microsoft.com/office/drawing/2014/main" id="{851F0F5B-4F7E-0FFF-681C-8618CE586780}"/>
              </a:ext>
            </a:extLst>
          </p:cNvPr>
          <p:cNvSpPr>
            <a:spLocks noGrp="1"/>
          </p:cNvSpPr>
          <p:nvPr>
            <p:ph idx="1"/>
          </p:nvPr>
        </p:nvSpPr>
        <p:spPr>
          <a:xfrm>
            <a:off x="1371600" y="1659371"/>
            <a:ext cx="9826337" cy="4414858"/>
          </a:xfrm>
        </p:spPr>
        <p:txBody>
          <a:bodyPr>
            <a:normAutofit/>
          </a:bodyPr>
          <a:lstStyle/>
          <a:p>
            <a:pPr marL="0" indent="0">
              <a:buNone/>
            </a:pPr>
            <a:r>
              <a:rPr lang="el-GR" sz="2200" b="1" dirty="0"/>
              <a:t>Κεφ. 6: Βιογραφικές διαδρομές ανθρώπων υπό ψυχιατρικό έλεγχο: Η σταδιοδρομία του ψυχικά </a:t>
            </a:r>
            <a:r>
              <a:rPr lang="el-GR" sz="2200" b="1" dirty="0" smtClean="0"/>
              <a:t>πάσχοντος</a:t>
            </a:r>
            <a:endParaRPr lang="el-GR" sz="2200" b="1" dirty="0"/>
          </a:p>
          <a:p>
            <a:pPr marL="0" indent="0" algn="just">
              <a:buNone/>
            </a:pPr>
            <a:r>
              <a:rPr lang="el-GR" sz="2200" dirty="0"/>
              <a:t>Στο κεφάλαιο 6 σκιαγραφείται η πορεία της ζωής των ανθρώπων που ακολούθησαν μια σταδιοδρομία </a:t>
            </a:r>
            <a:r>
              <a:rPr lang="el-GR" sz="2200" dirty="0" smtClean="0"/>
              <a:t>«ψυχικά πάσχοντος», </a:t>
            </a:r>
            <a:r>
              <a:rPr lang="el-GR" sz="2200" dirty="0"/>
              <a:t>με αποκλειστική επαφή με ψυχιατρικές νοσοκομειακές υπηρεσίες και πολλαπλές νοσηλείες. Παρουσιάζονται αρχικά οι διηγήσεις τους αναφορικά με τη ζωή πριν την ψύχωση, και </a:t>
            </a:r>
            <a:r>
              <a:rPr lang="el-GR" sz="2200" dirty="0" smtClean="0"/>
              <a:t>συγκεκριμένα (αναφορικά με) </a:t>
            </a:r>
            <a:r>
              <a:rPr lang="el-GR" sz="2200" dirty="0"/>
              <a:t>τις εμπειρίες της πρώιμης παιδικής ηλικίας, τις σχολικές εμπειρίες, τη μεταβατική περίοδο της εφηβείας και της έναρξης της ενήλικης ζωής. Στη συνέχεια παρουσιάζονται η ψυχική κατάρρευση και η πρώτη ψυχιατρική νοσηλεία, η ερμηνεία </a:t>
            </a:r>
            <a:r>
              <a:rPr lang="el-GR" sz="2200" dirty="0" smtClean="0"/>
              <a:t>-από </a:t>
            </a:r>
            <a:r>
              <a:rPr lang="el-GR" sz="2200" dirty="0"/>
              <a:t>τους </a:t>
            </a:r>
            <a:r>
              <a:rPr lang="el-GR" sz="2200" dirty="0" smtClean="0"/>
              <a:t>συμμετέχοντες- </a:t>
            </a:r>
            <a:r>
              <a:rPr lang="el-GR" sz="2200" dirty="0"/>
              <a:t>των ψυχωτικών εμπειριών τους, οι τρόποι αντιμετώπισης των ψυχωτικών εμπειριών, η ζωή τους στο παρόν και τα σχέδια για το μέλλον. </a:t>
            </a:r>
          </a:p>
        </p:txBody>
      </p:sp>
    </p:spTree>
    <p:extLst>
      <p:ext uri="{BB962C8B-B14F-4D97-AF65-F5344CB8AC3E}">
        <p14:creationId xmlns:p14="http://schemas.microsoft.com/office/powerpoint/2010/main" val="36838575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DC858870-2CBD-E874-61BC-7F190F5CA8A2}"/>
              </a:ext>
            </a:extLst>
          </p:cNvPr>
          <p:cNvSpPr>
            <a:spLocks noGrp="1"/>
          </p:cNvSpPr>
          <p:nvPr>
            <p:ph type="title"/>
          </p:nvPr>
        </p:nvSpPr>
        <p:spPr>
          <a:xfrm>
            <a:off x="1916777" y="106679"/>
            <a:ext cx="8664137" cy="1148715"/>
          </a:xfrm>
        </p:spPr>
        <p:txBody>
          <a:bodyPr/>
          <a:lstStyle/>
          <a:p>
            <a:r>
              <a:rPr lang="el-GR" dirty="0" smtClean="0"/>
              <a:t>Αναλυτική παρουσίαση περιεχομένου</a:t>
            </a:r>
            <a:endParaRPr lang="en-GB" dirty="0"/>
          </a:p>
        </p:txBody>
      </p:sp>
      <p:sp>
        <p:nvSpPr>
          <p:cNvPr id="3" name="Θέση περιεχομένου 2">
            <a:extLst>
              <a:ext uri="{FF2B5EF4-FFF2-40B4-BE49-F238E27FC236}">
                <a16:creationId xmlns="" xmlns:a16="http://schemas.microsoft.com/office/drawing/2014/main" id="{851F0F5B-4F7E-0FFF-681C-8618CE586780}"/>
              </a:ext>
            </a:extLst>
          </p:cNvPr>
          <p:cNvSpPr>
            <a:spLocks noGrp="1"/>
          </p:cNvSpPr>
          <p:nvPr>
            <p:ph idx="1"/>
          </p:nvPr>
        </p:nvSpPr>
        <p:spPr>
          <a:xfrm>
            <a:off x="1371600" y="1659371"/>
            <a:ext cx="9826337" cy="4414858"/>
          </a:xfrm>
        </p:spPr>
        <p:txBody>
          <a:bodyPr>
            <a:normAutofit/>
          </a:bodyPr>
          <a:lstStyle/>
          <a:p>
            <a:pPr marL="0" indent="0">
              <a:buNone/>
            </a:pPr>
            <a:r>
              <a:rPr lang="el-GR" sz="2200" b="1" dirty="0"/>
              <a:t>Κεφ. 7: Βιογραφικές διαδρομές ανάρρωσης</a:t>
            </a:r>
          </a:p>
          <a:p>
            <a:pPr marL="0" indent="0" algn="just">
              <a:buNone/>
            </a:pPr>
            <a:r>
              <a:rPr lang="el-GR" sz="2200" dirty="0"/>
              <a:t>Στο κεφάλαιο 7 σκιαγραφούνται οι διαδρομές ζωής των ανθρώπων που καταφέρνουν να ζουν μια </a:t>
            </a:r>
            <a:r>
              <a:rPr lang="el-GR" sz="2200" dirty="0" err="1"/>
              <a:t>αξιοβίωτη</a:t>
            </a:r>
            <a:r>
              <a:rPr lang="el-GR" sz="2200" dirty="0"/>
              <a:t> ζωή με τις ψυχωτικές τους εμπειρίες, έχοντας βρει τρόπους να τις διαχειριστούν, ανθρώπων δηλαδή που βρίσκονται σε διαδικασία </a:t>
            </a:r>
            <a:r>
              <a:rPr lang="el-GR" sz="2200" dirty="0" smtClean="0"/>
              <a:t>ανάρρωσης. Και </a:t>
            </a:r>
            <a:r>
              <a:rPr lang="el-GR" sz="2200" dirty="0"/>
              <a:t>εδώ παρουσιάζονται η ζωή πριν την ψύχωση, η εμφάνιση και πρώτη διαχείριση των ψυχωτικών εμπειριών, η θεραπευτική πορεία και η παρούσα κατάσταση, αλλά η έμφαση βρίσκεται στους τρόπους με τους οποίους οι αφηγητές διαχειρίζονται τις ψυχωτικές εμπειρίες, επιτυγχάνοντας την ανάρρωση.</a:t>
            </a:r>
          </a:p>
        </p:txBody>
      </p:sp>
    </p:spTree>
    <p:extLst>
      <p:ext uri="{BB962C8B-B14F-4D97-AF65-F5344CB8AC3E}">
        <p14:creationId xmlns:p14="http://schemas.microsoft.com/office/powerpoint/2010/main" val="29153632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DC858870-2CBD-E874-61BC-7F190F5CA8A2}"/>
              </a:ext>
            </a:extLst>
          </p:cNvPr>
          <p:cNvSpPr>
            <a:spLocks noGrp="1"/>
          </p:cNvSpPr>
          <p:nvPr>
            <p:ph type="title"/>
          </p:nvPr>
        </p:nvSpPr>
        <p:spPr>
          <a:xfrm>
            <a:off x="1916777" y="106679"/>
            <a:ext cx="8664137" cy="1148715"/>
          </a:xfrm>
        </p:spPr>
        <p:txBody>
          <a:bodyPr/>
          <a:lstStyle/>
          <a:p>
            <a:r>
              <a:rPr lang="el-GR" dirty="0" smtClean="0"/>
              <a:t>Αναλυτική παρουσίαση περιεχομένου</a:t>
            </a:r>
            <a:endParaRPr lang="en-GB" dirty="0"/>
          </a:p>
        </p:txBody>
      </p:sp>
      <p:sp>
        <p:nvSpPr>
          <p:cNvPr id="3" name="Θέση περιεχομένου 2">
            <a:extLst>
              <a:ext uri="{FF2B5EF4-FFF2-40B4-BE49-F238E27FC236}">
                <a16:creationId xmlns="" xmlns:a16="http://schemas.microsoft.com/office/drawing/2014/main" id="{851F0F5B-4F7E-0FFF-681C-8618CE586780}"/>
              </a:ext>
            </a:extLst>
          </p:cNvPr>
          <p:cNvSpPr>
            <a:spLocks noGrp="1"/>
          </p:cNvSpPr>
          <p:nvPr>
            <p:ph idx="1"/>
          </p:nvPr>
        </p:nvSpPr>
        <p:spPr>
          <a:xfrm>
            <a:off x="1371600" y="1659371"/>
            <a:ext cx="9826337" cy="4414858"/>
          </a:xfrm>
        </p:spPr>
        <p:txBody>
          <a:bodyPr>
            <a:normAutofit lnSpcReduction="10000"/>
          </a:bodyPr>
          <a:lstStyle/>
          <a:p>
            <a:pPr marL="0" indent="0" algn="just">
              <a:buNone/>
            </a:pPr>
            <a:r>
              <a:rPr lang="el-GR" sz="2200" b="1" dirty="0"/>
              <a:t>Κεφ. 8: Διαφοροποιημένα μονοπάτια στην ψύχωση: Πώς διαμορφώνονται;</a:t>
            </a:r>
          </a:p>
          <a:p>
            <a:pPr marL="0" indent="0" algn="just">
              <a:buNone/>
            </a:pPr>
            <a:r>
              <a:rPr lang="el-GR" sz="2200" dirty="0"/>
              <a:t>Στο κεφάλαιο 8 παρουσιάζονται οι τύποι βιογραφικών </a:t>
            </a:r>
            <a:r>
              <a:rPr lang="el-GR" sz="2200" dirty="0" smtClean="0"/>
              <a:t>διαδρομών </a:t>
            </a:r>
            <a:r>
              <a:rPr lang="el-GR" sz="2200" dirty="0"/>
              <a:t>που συγκροτήθηκαν μέσα από την ανάλυση, και </a:t>
            </a:r>
            <a:r>
              <a:rPr lang="el-GR" sz="2200" dirty="0" smtClean="0"/>
              <a:t>συζητιούνται </a:t>
            </a:r>
            <a:r>
              <a:rPr lang="el-GR" sz="2200" dirty="0"/>
              <a:t>οι παράγοντες που φαίνεται να επηρεάζουν τις διαφοροποιημένες πορείες ζωής που αποτυπώνονται στη </a:t>
            </a:r>
            <a:r>
              <a:rPr lang="el-GR" sz="2200" dirty="0" smtClean="0"/>
              <a:t>μελέτη. Στο </a:t>
            </a:r>
            <a:r>
              <a:rPr lang="el-GR" sz="2200" dirty="0"/>
              <a:t>πλαίσιο του κεφαλαίου αυτού </a:t>
            </a:r>
            <a:r>
              <a:rPr lang="el-GR" sz="2200" dirty="0" smtClean="0"/>
              <a:t>παρατίθενται, </a:t>
            </a:r>
            <a:r>
              <a:rPr lang="el-GR" sz="2200" dirty="0"/>
              <a:t>σε ξεχωριστούς πίνακες, εκτενή αποσπάσματα από τις μαρτυρίες των αφηγητών</a:t>
            </a:r>
            <a:r>
              <a:rPr lang="el-GR" sz="2200" dirty="0" smtClean="0"/>
              <a:t>/-τριών </a:t>
            </a:r>
            <a:r>
              <a:rPr lang="el-GR" sz="2200" dirty="0"/>
              <a:t>αναφορικά με κάθε πτυχή της ζωής τους, ζωντανεύοντας έτσι την αφήγηση και αναδεικνύοντας τον ίδιο </a:t>
            </a:r>
            <a:r>
              <a:rPr lang="el-GR" sz="2200" dirty="0" smtClean="0"/>
              <a:t>τον </a:t>
            </a:r>
            <a:r>
              <a:rPr lang="el-GR" sz="2200" dirty="0"/>
              <a:t>λόγο τους.</a:t>
            </a:r>
          </a:p>
          <a:p>
            <a:pPr marL="0" indent="0" algn="just">
              <a:buNone/>
            </a:pPr>
            <a:endParaRPr lang="el-GR" sz="2200" dirty="0"/>
          </a:p>
          <a:p>
            <a:pPr marL="0" indent="0" algn="just">
              <a:buNone/>
            </a:pPr>
            <a:r>
              <a:rPr lang="el-GR" sz="2200" b="1" dirty="0"/>
              <a:t>Κεφ. 9: Ζώντας με την ψύχωση. Πώς;</a:t>
            </a:r>
          </a:p>
          <a:p>
            <a:pPr marL="0" indent="0" algn="just">
              <a:buNone/>
            </a:pPr>
            <a:r>
              <a:rPr lang="el-GR" sz="2200" dirty="0"/>
              <a:t>Στο καταληκτικό κεφάλαιο 9 συζητιούνται τα συμπεράσματα της μελέτης σχετικά με τους παράγοντες που διαμορφώνουν τη ζωή με την ψύχωση και τους τρόπους με τους οποίους μπορεί να οικοδομηθεί μια </a:t>
            </a:r>
            <a:r>
              <a:rPr lang="el-GR" sz="2200" dirty="0" err="1"/>
              <a:t>αξιοβίωτη</a:t>
            </a:r>
            <a:r>
              <a:rPr lang="el-GR" sz="2200" dirty="0"/>
              <a:t> ζωή με </a:t>
            </a:r>
            <a:r>
              <a:rPr lang="el-GR" sz="2200" dirty="0" smtClean="0"/>
              <a:t>τη</a:t>
            </a:r>
            <a:r>
              <a:rPr lang="el-GR" sz="2200" dirty="0"/>
              <a:t>ν</a:t>
            </a:r>
            <a:r>
              <a:rPr lang="el-GR" sz="2200" dirty="0" smtClean="0"/>
              <a:t> </a:t>
            </a:r>
            <a:r>
              <a:rPr lang="el-GR" sz="2200" dirty="0"/>
              <a:t>ψύχωση.</a:t>
            </a:r>
          </a:p>
        </p:txBody>
      </p:sp>
    </p:spTree>
    <p:extLst>
      <p:ext uri="{BB962C8B-B14F-4D97-AF65-F5344CB8AC3E}">
        <p14:creationId xmlns:p14="http://schemas.microsoft.com/office/powerpoint/2010/main" val="16092855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D7150373-4E64-9607-0103-3E16DDC09AA5}"/>
              </a:ext>
            </a:extLst>
          </p:cNvPr>
          <p:cNvSpPr>
            <a:spLocks noGrp="1"/>
          </p:cNvSpPr>
          <p:nvPr>
            <p:ph type="title"/>
          </p:nvPr>
        </p:nvSpPr>
        <p:spPr>
          <a:xfrm>
            <a:off x="1970810" y="380562"/>
            <a:ext cx="10515600" cy="975995"/>
          </a:xfrm>
        </p:spPr>
        <p:txBody>
          <a:bodyPr>
            <a:normAutofit/>
          </a:bodyPr>
          <a:lstStyle/>
          <a:p>
            <a:r>
              <a:rPr lang="el-GR" sz="3600" dirty="0" smtClean="0"/>
              <a:t>Παρουσίαση  </a:t>
            </a:r>
            <a:r>
              <a:rPr lang="el-GR" sz="3600" dirty="0"/>
              <a:t>μπροσούρας</a:t>
            </a:r>
            <a:endParaRPr lang="en-GB" sz="3600" dirty="0"/>
          </a:p>
        </p:txBody>
      </p:sp>
      <p:pic>
        <p:nvPicPr>
          <p:cNvPr id="20" name="Picture 19"/>
          <p:cNvPicPr>
            <a:picLocks noChangeAspect="1"/>
          </p:cNvPicPr>
          <p:nvPr/>
        </p:nvPicPr>
        <p:blipFill>
          <a:blip r:embed="rId2"/>
          <a:stretch>
            <a:fillRect/>
          </a:stretch>
        </p:blipFill>
        <p:spPr>
          <a:xfrm>
            <a:off x="604814" y="1382683"/>
            <a:ext cx="1853211" cy="2602824"/>
          </a:xfrm>
          <a:prstGeom prst="rect">
            <a:avLst/>
          </a:prstGeom>
        </p:spPr>
      </p:pic>
      <p:sp>
        <p:nvSpPr>
          <p:cNvPr id="21" name="Rectangle 20"/>
          <p:cNvSpPr/>
          <p:nvPr/>
        </p:nvSpPr>
        <p:spPr>
          <a:xfrm>
            <a:off x="3231375" y="1524741"/>
            <a:ext cx="7994469" cy="1569660"/>
          </a:xfrm>
          <a:prstGeom prst="rect">
            <a:avLst/>
          </a:prstGeom>
        </p:spPr>
        <p:txBody>
          <a:bodyPr wrap="square">
            <a:spAutoFit/>
          </a:bodyPr>
          <a:lstStyle/>
          <a:p>
            <a:r>
              <a:rPr lang="el-GR" sz="1200" b="1" u="sng" dirty="0"/>
              <a:t>ΜΕΤΑΔΕΔΟΜΕΝΑ</a:t>
            </a:r>
          </a:p>
          <a:p>
            <a:r>
              <a:rPr lang="el-GR" sz="1200" b="1" dirty="0"/>
              <a:t>Τίτλος: </a:t>
            </a:r>
            <a:r>
              <a:rPr lang="el-GR" sz="1200" dirty="0"/>
              <a:t>Ζώντας με την ψύχωση</a:t>
            </a:r>
          </a:p>
          <a:p>
            <a:r>
              <a:rPr lang="el-GR" sz="1200" b="1" dirty="0"/>
              <a:t>Υπότιτλος: </a:t>
            </a:r>
            <a:r>
              <a:rPr lang="el-GR" sz="1200" dirty="0"/>
              <a:t>Βιογραφικές διαδρομές ανθρώπων που </a:t>
            </a:r>
            <a:r>
              <a:rPr lang="el-GR" sz="1200" dirty="0" smtClean="0"/>
              <a:t>βιώνουν ακραίες </a:t>
            </a:r>
            <a:r>
              <a:rPr lang="el-GR" sz="1200" dirty="0"/>
              <a:t>ψυχικές εμπειρίες</a:t>
            </a:r>
          </a:p>
          <a:p>
            <a:r>
              <a:rPr lang="el-GR" sz="1200" b="1" dirty="0"/>
              <a:t>Συγγραφείς: </a:t>
            </a:r>
            <a:r>
              <a:rPr lang="el-GR" sz="1200" dirty="0" err="1"/>
              <a:t>Γεωργάκα</a:t>
            </a:r>
            <a:r>
              <a:rPr lang="el-GR" sz="1200" dirty="0"/>
              <a:t>, E., Αναπληρώτρια Καθηγήτρια</a:t>
            </a:r>
            <a:r>
              <a:rPr lang="el-GR" sz="1200" dirty="0" smtClean="0"/>
              <a:t>, ΑΠΘ</a:t>
            </a:r>
            <a:r>
              <a:rPr lang="el-GR" sz="1200" dirty="0"/>
              <a:t>, Ζήση, Α., Καθηγήτρια, Πανεπιστήμιο Αιγαίου</a:t>
            </a:r>
          </a:p>
          <a:p>
            <a:r>
              <a:rPr lang="en-US" sz="1200" b="1" dirty="0" smtClean="0"/>
              <a:t>ISBN: </a:t>
            </a:r>
            <a:r>
              <a:rPr lang="en-US" sz="1200" dirty="0" smtClean="0"/>
              <a:t>978-618-5667-00-9</a:t>
            </a:r>
          </a:p>
          <a:p>
            <a:r>
              <a:rPr lang="el-GR" sz="1200" b="1" dirty="0" smtClean="0"/>
              <a:t>Θεματικές </a:t>
            </a:r>
            <a:r>
              <a:rPr lang="el-GR" sz="1200" b="1" dirty="0"/>
              <a:t>Κατηγορίες: </a:t>
            </a:r>
            <a:r>
              <a:rPr lang="el-GR" sz="1200" dirty="0"/>
              <a:t>ΙΑΤΡΙΚΗ ΚΑΙ ΕΠΙΣΤΗΜΕΣ ΥΓΕΙΑΣ</a:t>
            </a:r>
            <a:r>
              <a:rPr lang="el-GR" sz="1200" dirty="0" smtClean="0"/>
              <a:t>, ΕΠΙΣΤΗΜΕΣ </a:t>
            </a:r>
            <a:r>
              <a:rPr lang="el-GR" sz="1200" dirty="0"/>
              <a:t>ΖΩΗΣ, ΒΙΟΛΟΓΙΚΕΣ ΕΠΙΣΤΗΜΕΣ, </a:t>
            </a:r>
            <a:r>
              <a:rPr lang="el-GR" sz="1200" dirty="0" smtClean="0"/>
              <a:t/>
            </a:r>
            <a:br>
              <a:rPr lang="el-GR" sz="1200" dirty="0" smtClean="0"/>
            </a:br>
            <a:r>
              <a:rPr lang="el-GR" sz="1200" dirty="0" smtClean="0"/>
              <a:t>ΔΙΚΑΙΟ </a:t>
            </a:r>
            <a:r>
              <a:rPr lang="el-GR" sz="1200" dirty="0" smtClean="0"/>
              <a:t>ΚΑΙ ΚΟΙΝΩΝΙΚΕΣ </a:t>
            </a:r>
            <a:r>
              <a:rPr lang="el-GR" sz="1200" dirty="0"/>
              <a:t>ΕΠΙΣΤΗΜΕΣ</a:t>
            </a:r>
          </a:p>
          <a:p>
            <a:r>
              <a:rPr lang="el-GR" sz="1200" b="1" dirty="0"/>
              <a:t>Λέξεις-κλειδιά: </a:t>
            </a:r>
            <a:r>
              <a:rPr lang="el-GR" sz="1200" dirty="0"/>
              <a:t>Ψύχωση / Ψυχική υγεία / </a:t>
            </a:r>
            <a:r>
              <a:rPr lang="el-GR" sz="1200" dirty="0" smtClean="0"/>
              <a:t>Βιογραφική έρευνα </a:t>
            </a:r>
            <a:r>
              <a:rPr lang="el-GR" sz="1200" dirty="0"/>
              <a:t>/ Κοινωνικοί παράγοντες / Υπηρεσίες ψυχικής υγείας</a:t>
            </a:r>
            <a:endParaRPr lang="en-US" sz="1200" dirty="0"/>
          </a:p>
        </p:txBody>
      </p:sp>
      <p:sp>
        <p:nvSpPr>
          <p:cNvPr id="22" name="Rectangle 21"/>
          <p:cNvSpPr/>
          <p:nvPr/>
        </p:nvSpPr>
        <p:spPr>
          <a:xfrm>
            <a:off x="3231375" y="3309121"/>
            <a:ext cx="7798526" cy="646331"/>
          </a:xfrm>
          <a:prstGeom prst="rect">
            <a:avLst/>
          </a:prstGeom>
        </p:spPr>
        <p:txBody>
          <a:bodyPr wrap="square">
            <a:spAutoFit/>
          </a:bodyPr>
          <a:lstStyle/>
          <a:p>
            <a:r>
              <a:rPr lang="el-GR" sz="1200" b="1" dirty="0"/>
              <a:t>Βιβλιογραφική Αναφορά: </a:t>
            </a:r>
            <a:r>
              <a:rPr lang="el-GR" sz="1200" dirty="0" err="1"/>
              <a:t>Γεωργάκα</a:t>
            </a:r>
            <a:r>
              <a:rPr lang="el-GR" sz="1200" dirty="0"/>
              <a:t>, Ε., &amp; Ζήση, Α. (2022). </a:t>
            </a:r>
            <a:r>
              <a:rPr lang="el-GR" sz="1200" i="1" dirty="0"/>
              <a:t>Ζώντας με την ψύχωση </a:t>
            </a:r>
            <a:r>
              <a:rPr lang="el-GR" sz="1200" dirty="0"/>
              <a:t>[Μονογραφία]. </a:t>
            </a:r>
            <a:r>
              <a:rPr lang="el-GR" sz="1200" dirty="0" err="1"/>
              <a:t>Κάλλιπος</a:t>
            </a:r>
            <a:r>
              <a:rPr lang="el-GR" sz="1200" dirty="0"/>
              <a:t>, Ανοικτές</a:t>
            </a:r>
          </a:p>
          <a:p>
            <a:r>
              <a:rPr lang="el-GR" sz="1200" dirty="0"/>
              <a:t>Ακαδημαϊκές Εκδόσεις. </a:t>
            </a:r>
            <a:r>
              <a:rPr lang="en-US" sz="1200" dirty="0">
                <a:hlinkClick r:id="rId3"/>
              </a:rPr>
              <a:t>http://</a:t>
            </a:r>
            <a:r>
              <a:rPr lang="en-US" sz="1200" dirty="0" smtClean="0">
                <a:hlinkClick r:id="rId3"/>
              </a:rPr>
              <a:t>dx.doi.org/10.57713/kallipos-25</a:t>
            </a:r>
            <a:endParaRPr lang="el-GR" sz="1200" dirty="0" smtClean="0"/>
          </a:p>
          <a:p>
            <a:endParaRPr lang="en-US" sz="1200" dirty="0"/>
          </a:p>
        </p:txBody>
      </p:sp>
      <p:sp>
        <p:nvSpPr>
          <p:cNvPr id="27" name="Rectangle 26"/>
          <p:cNvSpPr/>
          <p:nvPr/>
        </p:nvSpPr>
        <p:spPr>
          <a:xfrm>
            <a:off x="404517" y="3985507"/>
            <a:ext cx="11234489" cy="2677656"/>
          </a:xfrm>
          <a:prstGeom prst="rect">
            <a:avLst/>
          </a:prstGeom>
        </p:spPr>
        <p:txBody>
          <a:bodyPr wrap="square">
            <a:spAutoFit/>
          </a:bodyPr>
          <a:lstStyle/>
          <a:p>
            <a:r>
              <a:rPr lang="el-GR" sz="1200" b="1" dirty="0"/>
              <a:t>Περίληψη</a:t>
            </a:r>
          </a:p>
          <a:p>
            <a:pPr algn="just"/>
            <a:r>
              <a:rPr lang="el-GR" sz="1200" dirty="0" smtClean="0"/>
              <a:t>Η </a:t>
            </a:r>
            <a:r>
              <a:rPr lang="el-GR" sz="1200" dirty="0"/>
              <a:t>Μονογραφία αυτή συνεισφέρει στη βιβλιογραφία για </a:t>
            </a:r>
            <a:r>
              <a:rPr lang="el-GR" sz="1200" dirty="0" smtClean="0"/>
              <a:t>την ανάπτυξη </a:t>
            </a:r>
            <a:r>
              <a:rPr lang="el-GR" sz="1200" dirty="0"/>
              <a:t>ενός κοινοτικά και κοινωνικά </a:t>
            </a:r>
            <a:r>
              <a:rPr lang="el-GR" sz="1200" dirty="0" smtClean="0"/>
              <a:t>προσανατολισμένου συστήματος </a:t>
            </a:r>
            <a:r>
              <a:rPr lang="el-GR" sz="1200" dirty="0"/>
              <a:t>ψυχικής υγείας. Οι δεκαετίες της </a:t>
            </a:r>
            <a:r>
              <a:rPr lang="el-GR" sz="1200" dirty="0" smtClean="0"/>
              <a:t>ψυχιατρικής μεταρρύθμισης </a:t>
            </a:r>
            <a:r>
              <a:rPr lang="el-GR" sz="1200" dirty="0"/>
              <a:t>στην Ελλάδα συνέβαλαν ουσιαστικά </a:t>
            </a:r>
            <a:r>
              <a:rPr lang="el-GR" sz="1200" dirty="0" smtClean="0"/>
              <a:t>στην προαγωγή </a:t>
            </a:r>
            <a:r>
              <a:rPr lang="el-GR" sz="1200" dirty="0"/>
              <a:t>και την προστασία των ανθρωπίνων </a:t>
            </a:r>
            <a:r>
              <a:rPr lang="el-GR" sz="1200" dirty="0" smtClean="0"/>
              <a:t>δικαιωμάτων των </a:t>
            </a:r>
            <a:r>
              <a:rPr lang="el-GR" sz="1200" dirty="0"/>
              <a:t>ατόμων με ψυχικές διαταραχές, και στην ποιότητα </a:t>
            </a:r>
            <a:r>
              <a:rPr lang="el-GR" sz="1200" dirty="0" smtClean="0"/>
              <a:t>ζωής τους</a:t>
            </a:r>
            <a:r>
              <a:rPr lang="el-GR" sz="1200" dirty="0"/>
              <a:t>. Τα τελευταία χρόνια, το κοινοτικό μοντέλο </a:t>
            </a:r>
            <a:r>
              <a:rPr lang="el-GR" sz="1200" dirty="0" smtClean="0"/>
              <a:t>φροντίδας ενισχύεται </a:t>
            </a:r>
            <a:r>
              <a:rPr lang="el-GR" sz="1200" dirty="0"/>
              <a:t>από νέες προσεγγίσεις, όπως το μοντέλο </a:t>
            </a:r>
            <a:r>
              <a:rPr lang="el-GR" sz="1200" dirty="0" smtClean="0"/>
              <a:t>της ανάρρωσης </a:t>
            </a:r>
            <a:r>
              <a:rPr lang="el-GR" sz="1200" dirty="0"/>
              <a:t>που δίνει έμφαση στην ενδυνάμωση των </a:t>
            </a:r>
            <a:r>
              <a:rPr lang="el-GR" sz="1200" dirty="0" smtClean="0"/>
              <a:t>ατόμων με </a:t>
            </a:r>
            <a:r>
              <a:rPr lang="el-GR" sz="1200" dirty="0"/>
              <a:t>ακραίες ψυχικές εμπειρίες αναγνωρίζοντας </a:t>
            </a:r>
            <a:r>
              <a:rPr lang="el-GR" sz="1200" dirty="0" smtClean="0"/>
              <a:t>τις προσωπικές </a:t>
            </a:r>
            <a:r>
              <a:rPr lang="el-GR" sz="1200" dirty="0"/>
              <a:t>τους εμπειρίες ως πηγή γνώσης </a:t>
            </a:r>
            <a:r>
              <a:rPr lang="el-GR" sz="1200" dirty="0" smtClean="0"/>
              <a:t>και </a:t>
            </a:r>
            <a:r>
              <a:rPr lang="el-GR" sz="1200" dirty="0" err="1" smtClean="0"/>
              <a:t>νοηματοδότησης</a:t>
            </a:r>
            <a:r>
              <a:rPr lang="el-GR" sz="1200" dirty="0"/>
              <a:t>. Η Μονογραφία υπηρετεί τις </a:t>
            </a:r>
            <a:r>
              <a:rPr lang="el-GR" sz="1200" dirty="0" smtClean="0"/>
              <a:t>σύγχρονες αυτές </a:t>
            </a:r>
            <a:r>
              <a:rPr lang="el-GR" sz="1200" dirty="0"/>
              <a:t>προσεγγίσεις, κομίζοντας τη διεθνή </a:t>
            </a:r>
            <a:r>
              <a:rPr lang="el-GR" sz="1200" dirty="0" smtClean="0"/>
              <a:t>βιβλιογραφία αιχμής </a:t>
            </a:r>
            <a:r>
              <a:rPr lang="el-GR" sz="1200" dirty="0"/>
              <a:t>στο συγκεκριμένο πεδίο. Στο πρώτο μέρος</a:t>
            </a:r>
            <a:r>
              <a:rPr lang="el-GR" sz="1200" dirty="0" smtClean="0"/>
              <a:t>, αναπτύσσεται </a:t>
            </a:r>
            <a:r>
              <a:rPr lang="el-GR" sz="1200" dirty="0"/>
              <a:t>μια επιστημονικά τεκμηριωμένη </a:t>
            </a:r>
            <a:r>
              <a:rPr lang="el-GR" sz="1200" dirty="0" err="1" smtClean="0"/>
              <a:t>επισσκόπηση</a:t>
            </a:r>
            <a:r>
              <a:rPr lang="el-GR" sz="1200" dirty="0" smtClean="0"/>
              <a:t> </a:t>
            </a:r>
            <a:r>
              <a:rPr lang="el-GR" sz="1200" dirty="0" smtClean="0"/>
              <a:t>της </a:t>
            </a:r>
            <a:r>
              <a:rPr lang="el-GR" sz="1200" dirty="0"/>
              <a:t>σύγχρονης βιβλιογραφίας αναφορικά με την </a:t>
            </a:r>
            <a:r>
              <a:rPr lang="el-GR" sz="1200" dirty="0" smtClean="0"/>
              <a:t>κατανόηση και </a:t>
            </a:r>
            <a:r>
              <a:rPr lang="el-GR" sz="1200" dirty="0"/>
              <a:t>αντιμετώπιση της ψύχωσης. Στο δεύτερο μέρος</a:t>
            </a:r>
            <a:r>
              <a:rPr lang="el-GR" sz="1200" dirty="0" smtClean="0"/>
              <a:t>, παρουσιάζονται </a:t>
            </a:r>
            <a:r>
              <a:rPr lang="el-GR" sz="1200" dirty="0"/>
              <a:t>ευρήματα μιας πρωτότυπης, </a:t>
            </a:r>
            <a:r>
              <a:rPr lang="el-GR" sz="1200" dirty="0" smtClean="0"/>
              <a:t>πρωτογενούς έρευνας </a:t>
            </a:r>
            <a:r>
              <a:rPr lang="el-GR" sz="1200" dirty="0"/>
              <a:t>που εφάρμοσε αφηγηματική </a:t>
            </a:r>
            <a:r>
              <a:rPr lang="el-GR" sz="1200" dirty="0" smtClean="0"/>
              <a:t>βιογραφική προσέγγιση </a:t>
            </a:r>
            <a:r>
              <a:rPr lang="el-GR" sz="1200" dirty="0"/>
              <a:t>για την ανάδειξη των μαρτυριών των </a:t>
            </a:r>
            <a:r>
              <a:rPr lang="el-GR" sz="1200" dirty="0" smtClean="0"/>
              <a:t>ανθρώπων με </a:t>
            </a:r>
            <a:r>
              <a:rPr lang="el-GR" sz="1200" dirty="0"/>
              <a:t>ψύχωση. Μέσα από τις μαρτυρίες των </a:t>
            </a:r>
            <a:r>
              <a:rPr lang="el-GR" sz="1200" dirty="0" smtClean="0"/>
              <a:t>συμμετεχόντων, αναδεικνύονται </a:t>
            </a:r>
            <a:r>
              <a:rPr lang="el-GR" sz="1200" dirty="0"/>
              <a:t>οι εμπειρίες της ζωής πριν την εμφάνιση </a:t>
            </a:r>
            <a:r>
              <a:rPr lang="el-GR" sz="1200" dirty="0" smtClean="0"/>
              <a:t>της ψύχωσης </a:t>
            </a:r>
            <a:r>
              <a:rPr lang="el-GR" sz="1200" dirty="0"/>
              <a:t>και οι κοινωνικοί παράγοντες που </a:t>
            </a:r>
            <a:r>
              <a:rPr lang="el-GR" sz="1200" dirty="0" smtClean="0"/>
              <a:t>πιθανόν </a:t>
            </a:r>
            <a:r>
              <a:rPr lang="el-GR" sz="1200" dirty="0" smtClean="0"/>
              <a:t>συνετέλεσαν </a:t>
            </a:r>
            <a:r>
              <a:rPr lang="el-GR" sz="1200" dirty="0"/>
              <a:t>σ’ αυτήν. Χαρτογραφούνται, επίσης, οι τρόποι </a:t>
            </a:r>
            <a:r>
              <a:rPr lang="el-GR" sz="1200" dirty="0" smtClean="0"/>
              <a:t>με τους </a:t>
            </a:r>
            <a:r>
              <a:rPr lang="el-GR" sz="1200" dirty="0"/>
              <a:t>οποίους βίωσαν, </a:t>
            </a:r>
            <a:r>
              <a:rPr lang="el-GR" sz="1200" dirty="0" err="1"/>
              <a:t>νοηματοδότησαν</a:t>
            </a:r>
            <a:r>
              <a:rPr lang="el-GR" sz="1200" dirty="0"/>
              <a:t> και διαχειρίστηκαν </a:t>
            </a:r>
            <a:r>
              <a:rPr lang="el-GR" sz="1200" dirty="0" smtClean="0"/>
              <a:t>τις ψυχωτικές </a:t>
            </a:r>
            <a:r>
              <a:rPr lang="el-GR" sz="1200" dirty="0"/>
              <a:t>τους εμπειρίες. Με δεδομένη τη </a:t>
            </a:r>
            <a:r>
              <a:rPr lang="el-GR" sz="1200" dirty="0" smtClean="0"/>
              <a:t>δυναμική ενσωμάτωση </a:t>
            </a:r>
            <a:r>
              <a:rPr lang="el-GR" sz="1200" dirty="0"/>
              <a:t>νέων επιστημονικών πεδίων, όπως </a:t>
            </a:r>
            <a:r>
              <a:rPr lang="el-GR" sz="1200" dirty="0" smtClean="0"/>
              <a:t>της </a:t>
            </a:r>
            <a:r>
              <a:rPr lang="el-GR" sz="1200" dirty="0" smtClean="0"/>
              <a:t>Κοινοτικής </a:t>
            </a:r>
            <a:r>
              <a:rPr lang="el-GR" sz="1200" dirty="0"/>
              <a:t>Κ</a:t>
            </a:r>
            <a:r>
              <a:rPr lang="el-GR" sz="1200" dirty="0" smtClean="0"/>
              <a:t>λινικής </a:t>
            </a:r>
            <a:r>
              <a:rPr lang="el-GR" sz="1200" dirty="0"/>
              <a:t>Ψ</a:t>
            </a:r>
            <a:r>
              <a:rPr lang="el-GR" sz="1200" dirty="0" smtClean="0"/>
              <a:t>υχολογίας </a:t>
            </a:r>
            <a:r>
              <a:rPr lang="el-GR" sz="1200" dirty="0"/>
              <a:t>και της </a:t>
            </a:r>
            <a:r>
              <a:rPr lang="el-GR" sz="1200" dirty="0"/>
              <a:t>Κ</a:t>
            </a:r>
            <a:r>
              <a:rPr lang="el-GR" sz="1200" dirty="0" smtClean="0"/>
              <a:t>οινωνιολογίας </a:t>
            </a:r>
            <a:r>
              <a:rPr lang="el-GR" sz="1200" dirty="0" smtClean="0"/>
              <a:t>της υγείας </a:t>
            </a:r>
            <a:r>
              <a:rPr lang="el-GR" sz="1200" dirty="0"/>
              <a:t>και της ασθένειας, στα Προπτυχιακά και </a:t>
            </a:r>
            <a:r>
              <a:rPr lang="el-GR" sz="1200" dirty="0" smtClean="0"/>
              <a:t>στα Μεταπτυχιακά </a:t>
            </a:r>
            <a:r>
              <a:rPr lang="el-GR" sz="1200" dirty="0"/>
              <a:t>Προγράμματα Σπουδών, η </a:t>
            </a:r>
            <a:r>
              <a:rPr lang="el-GR" sz="1200" dirty="0" smtClean="0"/>
              <a:t>Μονογραφία αναμένεται </a:t>
            </a:r>
            <a:r>
              <a:rPr lang="el-GR" sz="1200" dirty="0"/>
              <a:t>να αποτελέσει έναν χρήσιμο βιβλιογραφικό </a:t>
            </a:r>
            <a:r>
              <a:rPr lang="el-GR" sz="1200" dirty="0" smtClean="0"/>
              <a:t>πόρο σε </a:t>
            </a:r>
            <a:r>
              <a:rPr lang="el-GR" sz="1200" dirty="0"/>
              <a:t>φοιτητές/-</a:t>
            </a:r>
            <a:r>
              <a:rPr lang="el-GR" sz="1200" dirty="0" err="1"/>
              <a:t>τριες</a:t>
            </a:r>
            <a:r>
              <a:rPr lang="el-GR" sz="1200" dirty="0"/>
              <a:t>, ερευνητές/-</a:t>
            </a:r>
            <a:r>
              <a:rPr lang="el-GR" sz="1200" dirty="0" err="1"/>
              <a:t>τριες</a:t>
            </a:r>
            <a:r>
              <a:rPr lang="el-GR" sz="1200" dirty="0"/>
              <a:t> και επαγγελματίες </a:t>
            </a:r>
            <a:r>
              <a:rPr lang="el-GR" sz="1200" dirty="0" smtClean="0"/>
              <a:t>που επιθυμούν </a:t>
            </a:r>
            <a:r>
              <a:rPr lang="el-GR" sz="1200" dirty="0"/>
              <a:t>να εργαστούν προς μια ανθρωπιστική </a:t>
            </a:r>
            <a:r>
              <a:rPr lang="el-GR" sz="1200" dirty="0" smtClean="0"/>
              <a:t>κατεύθυνση κατανόησης </a:t>
            </a:r>
            <a:r>
              <a:rPr lang="el-GR" sz="1200" dirty="0"/>
              <a:t>και αντιμετώπισης του ψυχικού πόνου και </a:t>
            </a:r>
            <a:r>
              <a:rPr lang="el-GR" sz="1200" dirty="0" smtClean="0"/>
              <a:t>να αναπτύξουν </a:t>
            </a:r>
            <a:r>
              <a:rPr lang="el-GR" sz="1200" dirty="0"/>
              <a:t>επαγγελματικές πρακτικές υποστήριξης </a:t>
            </a:r>
            <a:r>
              <a:rPr lang="el-GR" sz="1200" dirty="0" smtClean="0"/>
              <a:t>της ανάρρωσης</a:t>
            </a:r>
            <a:r>
              <a:rPr lang="el-GR" sz="1200" dirty="0"/>
              <a:t>, κάτι το οποίο αποτελεί εκπεφρασμένο στόχο </a:t>
            </a:r>
            <a:r>
              <a:rPr lang="el-GR" sz="1200" dirty="0" smtClean="0"/>
              <a:t>και ζητούμενο </a:t>
            </a:r>
            <a:r>
              <a:rPr lang="el-GR" sz="1200" dirty="0"/>
              <a:t>για τους σύγχρονους επαγγελματίες </a:t>
            </a:r>
            <a:r>
              <a:rPr lang="el-GR" sz="1200" dirty="0" smtClean="0"/>
              <a:t>ψυχικής υγείας.</a:t>
            </a:r>
            <a:endParaRPr lang="el-GR" sz="1200" dirty="0"/>
          </a:p>
        </p:txBody>
      </p:sp>
    </p:spTree>
    <p:extLst>
      <p:ext uri="{BB962C8B-B14F-4D97-AF65-F5344CB8AC3E}">
        <p14:creationId xmlns:p14="http://schemas.microsoft.com/office/powerpoint/2010/main" val="4163022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18A4036D-C9D0-F4F0-9A1B-1FDFA0137EA3}"/>
              </a:ext>
            </a:extLst>
          </p:cNvPr>
          <p:cNvSpPr>
            <a:spLocks noGrp="1"/>
          </p:cNvSpPr>
          <p:nvPr>
            <p:ph type="title"/>
          </p:nvPr>
        </p:nvSpPr>
        <p:spPr>
          <a:xfrm>
            <a:off x="2031076" y="304589"/>
            <a:ext cx="10515600" cy="1148715"/>
          </a:xfrm>
        </p:spPr>
        <p:txBody>
          <a:bodyPr/>
          <a:lstStyle/>
          <a:p>
            <a:r>
              <a:rPr lang="el-GR" dirty="0" smtClean="0"/>
              <a:t>Στοιχεία </a:t>
            </a:r>
            <a:r>
              <a:rPr lang="el-GR" dirty="0"/>
              <a:t>Βιβλίου</a:t>
            </a:r>
            <a:endParaRPr lang="en-GB" dirty="0"/>
          </a:p>
        </p:txBody>
      </p:sp>
      <p:sp>
        <p:nvSpPr>
          <p:cNvPr id="10" name="TextBox 9">
            <a:extLst>
              <a:ext uri="{FF2B5EF4-FFF2-40B4-BE49-F238E27FC236}">
                <a16:creationId xmlns="" xmlns:a16="http://schemas.microsoft.com/office/drawing/2014/main" id="{48155E8E-E3D9-49A4-47E4-76559C1187B2}"/>
              </a:ext>
            </a:extLst>
          </p:cNvPr>
          <p:cNvSpPr txBox="1"/>
          <p:nvPr/>
        </p:nvSpPr>
        <p:spPr>
          <a:xfrm>
            <a:off x="1566708" y="1737360"/>
            <a:ext cx="9210147" cy="4671605"/>
          </a:xfrm>
          <a:prstGeom prst="rect">
            <a:avLst/>
          </a:prstGeom>
          <a:noFill/>
        </p:spPr>
        <p:txBody>
          <a:bodyPr wrap="square">
            <a:spAutoFit/>
          </a:bodyPr>
          <a:lstStyle/>
          <a:p>
            <a:r>
              <a:rPr lang="el-GR" b="1" u="sng" dirty="0" smtClean="0"/>
              <a:t>ΜΕΤΑΔΕΔΟΜΕΝΑ</a:t>
            </a:r>
          </a:p>
          <a:p>
            <a:pPr algn="just"/>
            <a:endParaRPr lang="el-GR" b="1" dirty="0"/>
          </a:p>
          <a:p>
            <a:pPr algn="just"/>
            <a:r>
              <a:rPr lang="el-GR" b="1" dirty="0"/>
              <a:t>Τίτλος: </a:t>
            </a:r>
            <a:r>
              <a:rPr lang="el-GR" dirty="0"/>
              <a:t>Ζώντας με την ψύχωση</a:t>
            </a:r>
          </a:p>
          <a:p>
            <a:pPr algn="just"/>
            <a:r>
              <a:rPr lang="el-GR" b="1" dirty="0"/>
              <a:t>Υπότιτλος: </a:t>
            </a:r>
            <a:r>
              <a:rPr lang="el-GR" dirty="0"/>
              <a:t>Βιογραφικές διαδρομές ανθρώπων που </a:t>
            </a:r>
            <a:r>
              <a:rPr lang="el-GR" dirty="0" smtClean="0"/>
              <a:t>βιώνουν ακραίες </a:t>
            </a:r>
            <a:r>
              <a:rPr lang="el-GR" dirty="0"/>
              <a:t>ψυχικές εμπειρίες</a:t>
            </a:r>
          </a:p>
          <a:p>
            <a:pPr algn="just"/>
            <a:endParaRPr lang="el-GR" b="1" dirty="0" smtClean="0"/>
          </a:p>
          <a:p>
            <a:pPr algn="just"/>
            <a:r>
              <a:rPr lang="el-GR" b="1" dirty="0" smtClean="0"/>
              <a:t>Συγγραφείς</a:t>
            </a:r>
            <a:r>
              <a:rPr lang="el-GR" b="1" dirty="0"/>
              <a:t>: </a:t>
            </a:r>
            <a:endParaRPr lang="el-GR" b="1" dirty="0" smtClean="0"/>
          </a:p>
          <a:p>
            <a:pPr algn="just"/>
            <a:r>
              <a:rPr lang="el-GR" dirty="0" err="1" smtClean="0"/>
              <a:t>Γεωργάκα</a:t>
            </a:r>
            <a:r>
              <a:rPr lang="el-GR" dirty="0"/>
              <a:t>, E., Αναπληρώτρια Καθηγήτρια</a:t>
            </a:r>
            <a:r>
              <a:rPr lang="el-GR" dirty="0" smtClean="0"/>
              <a:t>, </a:t>
            </a:r>
            <a:r>
              <a:rPr lang="el-GR" dirty="0" smtClean="0"/>
              <a:t>ΑΠΘ</a:t>
            </a:r>
            <a:endParaRPr lang="el-GR" dirty="0" smtClean="0"/>
          </a:p>
          <a:p>
            <a:pPr algn="just"/>
            <a:r>
              <a:rPr lang="el-GR" dirty="0" smtClean="0"/>
              <a:t>Ζήση</a:t>
            </a:r>
            <a:r>
              <a:rPr lang="el-GR" dirty="0"/>
              <a:t>, Α., Καθηγήτρια, Πανεπιστήμιο Αιγαίου</a:t>
            </a:r>
          </a:p>
          <a:p>
            <a:pPr algn="just"/>
            <a:endParaRPr lang="el-GR" b="1" dirty="0" smtClean="0"/>
          </a:p>
          <a:p>
            <a:pPr algn="just"/>
            <a:r>
              <a:rPr lang="en-US" b="1" dirty="0" smtClean="0"/>
              <a:t>ISBN</a:t>
            </a:r>
            <a:r>
              <a:rPr lang="en-US" b="1" dirty="0"/>
              <a:t>: </a:t>
            </a:r>
            <a:r>
              <a:rPr lang="en-US" dirty="0"/>
              <a:t>978-618-5667-00-9</a:t>
            </a:r>
          </a:p>
          <a:p>
            <a:pPr algn="just"/>
            <a:endParaRPr lang="el-GR" b="1" dirty="0" smtClean="0"/>
          </a:p>
          <a:p>
            <a:pPr algn="just"/>
            <a:r>
              <a:rPr lang="el-GR" b="1" dirty="0" smtClean="0"/>
              <a:t>Θεματικές </a:t>
            </a:r>
            <a:r>
              <a:rPr lang="el-GR" b="1" dirty="0"/>
              <a:t>Κατηγορίες: </a:t>
            </a:r>
            <a:r>
              <a:rPr lang="el-GR" dirty="0"/>
              <a:t>ΙΑΤΡΙΚΗ ΚΑΙ ΕΠΙΣΤΗΜΕΣ ΥΓΕΙΑΣ</a:t>
            </a:r>
            <a:r>
              <a:rPr lang="el-GR" dirty="0" smtClean="0"/>
              <a:t>, ΕΠΙΣΤΗΜΕΣ </a:t>
            </a:r>
            <a:r>
              <a:rPr lang="el-GR" dirty="0"/>
              <a:t>ΖΩΗΣ, </a:t>
            </a:r>
            <a:r>
              <a:rPr lang="el-GR" dirty="0" smtClean="0"/>
              <a:t/>
            </a:r>
            <a:br>
              <a:rPr lang="el-GR" dirty="0" smtClean="0"/>
            </a:br>
            <a:r>
              <a:rPr lang="el-GR" dirty="0" smtClean="0"/>
              <a:t>ΒΙΟΛΟΓΙΚΕΣ </a:t>
            </a:r>
            <a:r>
              <a:rPr lang="el-GR" dirty="0"/>
              <a:t>ΕΠΙΣΤΗΜΕΣ, ΔΙΚΑΙΟ </a:t>
            </a:r>
            <a:r>
              <a:rPr lang="el-GR" dirty="0" smtClean="0"/>
              <a:t>ΚΑΙ ΚΟΙΝΩΝΙΚΕΣ </a:t>
            </a:r>
            <a:r>
              <a:rPr lang="el-GR" dirty="0"/>
              <a:t>ΕΠΙΣΤΗΜΕΣ</a:t>
            </a:r>
          </a:p>
          <a:p>
            <a:pPr algn="just"/>
            <a:endParaRPr lang="el-GR" b="1" dirty="0" smtClean="0"/>
          </a:p>
          <a:p>
            <a:pPr algn="just"/>
            <a:r>
              <a:rPr lang="el-GR" b="1" dirty="0" smtClean="0"/>
              <a:t>Λέξεις-κλειδιά</a:t>
            </a:r>
            <a:r>
              <a:rPr lang="el-GR" b="1" dirty="0"/>
              <a:t>: </a:t>
            </a:r>
            <a:r>
              <a:rPr lang="el-GR" dirty="0"/>
              <a:t>Ψύχωση / Ψυχική υγεία / </a:t>
            </a:r>
            <a:r>
              <a:rPr lang="el-GR" dirty="0" smtClean="0"/>
              <a:t>Βιογραφική έρευνα </a:t>
            </a:r>
            <a:r>
              <a:rPr lang="el-GR" dirty="0"/>
              <a:t>/ Κοινωνικοί παράγοντες / Υπηρεσίες ψυχικής υγείας</a:t>
            </a:r>
            <a:endParaRPr lang="en-GB" sz="1600" dirty="0"/>
          </a:p>
        </p:txBody>
      </p:sp>
    </p:spTree>
    <p:extLst>
      <p:ext uri="{BB962C8B-B14F-4D97-AF65-F5344CB8AC3E}">
        <p14:creationId xmlns:p14="http://schemas.microsoft.com/office/powerpoint/2010/main" val="3368809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18A4036D-C9D0-F4F0-9A1B-1FDFA0137EA3}"/>
              </a:ext>
            </a:extLst>
          </p:cNvPr>
          <p:cNvSpPr>
            <a:spLocks noGrp="1"/>
          </p:cNvSpPr>
          <p:nvPr>
            <p:ph type="title"/>
          </p:nvPr>
        </p:nvSpPr>
        <p:spPr>
          <a:xfrm>
            <a:off x="2006077" y="267017"/>
            <a:ext cx="10515600" cy="1148715"/>
          </a:xfrm>
        </p:spPr>
        <p:txBody>
          <a:bodyPr/>
          <a:lstStyle/>
          <a:p>
            <a:r>
              <a:rPr lang="el-GR" dirty="0" smtClean="0"/>
              <a:t>Συγγραφική </a:t>
            </a:r>
            <a:r>
              <a:rPr lang="el-GR" dirty="0"/>
              <a:t>Ομάδα</a:t>
            </a:r>
            <a:endParaRPr lang="en-GB" dirty="0"/>
          </a:p>
        </p:txBody>
      </p:sp>
      <p:grpSp>
        <p:nvGrpSpPr>
          <p:cNvPr id="7" name="Group 14">
            <a:extLst>
              <a:ext uri="{FF2B5EF4-FFF2-40B4-BE49-F238E27FC236}">
                <a16:creationId xmlns="" xmlns:a16="http://schemas.microsoft.com/office/drawing/2014/main" id="{7FC84066-6B81-4F7D-2D95-1EA3452842BF}"/>
              </a:ext>
            </a:extLst>
          </p:cNvPr>
          <p:cNvGrpSpPr/>
          <p:nvPr/>
        </p:nvGrpSpPr>
        <p:grpSpPr>
          <a:xfrm>
            <a:off x="1891145" y="2076921"/>
            <a:ext cx="6903912" cy="3651188"/>
            <a:chOff x="3264194" y="627323"/>
            <a:chExt cx="2537173" cy="5704716"/>
          </a:xfrm>
        </p:grpSpPr>
        <p:sp>
          <p:nvSpPr>
            <p:cNvPr id="11" name="Rectangle 15">
              <a:extLst>
                <a:ext uri="{FF2B5EF4-FFF2-40B4-BE49-F238E27FC236}">
                  <a16:creationId xmlns="" xmlns:a16="http://schemas.microsoft.com/office/drawing/2014/main" id="{D6E404B9-0E18-CCC3-3202-7F89E8958C0B}"/>
                </a:ext>
              </a:extLst>
            </p:cNvPr>
            <p:cNvSpPr/>
            <p:nvPr/>
          </p:nvSpPr>
          <p:spPr>
            <a:xfrm>
              <a:off x="3264194" y="627323"/>
              <a:ext cx="2537173" cy="496195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400"/>
            </a:p>
          </p:txBody>
        </p:sp>
        <p:sp>
          <p:nvSpPr>
            <p:cNvPr id="12" name="TextBox 11">
              <a:extLst>
                <a:ext uri="{FF2B5EF4-FFF2-40B4-BE49-F238E27FC236}">
                  <a16:creationId xmlns="" xmlns:a16="http://schemas.microsoft.com/office/drawing/2014/main" id="{EA7A2DDE-7C25-BC71-17D7-3CAD9DB9F6B9}"/>
                </a:ext>
              </a:extLst>
            </p:cNvPr>
            <p:cNvSpPr txBox="1"/>
            <p:nvPr/>
          </p:nvSpPr>
          <p:spPr>
            <a:xfrm>
              <a:off x="3306432" y="801937"/>
              <a:ext cx="2494935" cy="5530102"/>
            </a:xfrm>
            <a:prstGeom prst="rect">
              <a:avLst/>
            </a:prstGeom>
            <a:noFill/>
          </p:spPr>
          <p:txBody>
            <a:bodyPr wrap="square">
              <a:spAutoFit/>
            </a:bodyPr>
            <a:lstStyle/>
            <a:p>
              <a:r>
                <a:rPr lang="el-GR" sz="2200" b="1" dirty="0" smtClean="0"/>
                <a:t>Ευγενία </a:t>
              </a:r>
              <a:r>
                <a:rPr lang="el-GR" sz="2200" b="1" dirty="0" err="1" smtClean="0"/>
                <a:t>Γεωργάκα</a:t>
              </a:r>
              <a:endParaRPr lang="el-GR" sz="2200" b="1" dirty="0" smtClean="0"/>
            </a:p>
            <a:p>
              <a:r>
                <a:rPr lang="el-GR" sz="2200" dirty="0" smtClean="0"/>
                <a:t>Αναπληρώτρια Καθηγήτρια, Τμήμα Ψυχολογίας, Αριστοτέλειο Πανεπιστήμιο Θεσσαλονίκης</a:t>
              </a:r>
              <a:endParaRPr lang="el-GR" sz="2200" dirty="0"/>
            </a:p>
            <a:p>
              <a:endParaRPr lang="el-GR" sz="2200" b="0" i="0" dirty="0" smtClean="0">
                <a:solidFill>
                  <a:srgbClr val="707070"/>
                </a:solidFill>
                <a:effectLst/>
              </a:endParaRPr>
            </a:p>
            <a:p>
              <a:endParaRPr lang="el-GR" sz="2200" dirty="0">
                <a:solidFill>
                  <a:srgbClr val="707070"/>
                </a:solidFill>
              </a:endParaRPr>
            </a:p>
            <a:p>
              <a:r>
                <a:rPr lang="el-GR" sz="2200" b="1" dirty="0" smtClean="0"/>
                <a:t>Αναστασία Ζήση</a:t>
              </a:r>
              <a:endParaRPr lang="el-GR" sz="2200" b="1" dirty="0"/>
            </a:p>
            <a:p>
              <a:r>
                <a:rPr lang="el-GR" sz="2200" dirty="0" smtClean="0"/>
                <a:t>Καθηγήτρια</a:t>
              </a:r>
              <a:r>
                <a:rPr lang="el-GR" sz="2200" dirty="0"/>
                <a:t>, Τμήμα </a:t>
              </a:r>
              <a:r>
                <a:rPr lang="el-GR" sz="2200" dirty="0" smtClean="0"/>
                <a:t>Κοινωνιολογίας, </a:t>
              </a:r>
            </a:p>
            <a:p>
              <a:r>
                <a:rPr lang="el-GR" sz="2200" dirty="0" smtClean="0"/>
                <a:t>Πανεπιστήμιο Αιγαίου</a:t>
              </a:r>
              <a:endParaRPr lang="el-GR" sz="2200" dirty="0"/>
            </a:p>
            <a:p>
              <a:pPr algn="just"/>
              <a:endParaRPr lang="el-GR" sz="2400" i="0" dirty="0">
                <a:solidFill>
                  <a:srgbClr val="707070"/>
                </a:solidFill>
                <a:effectLst/>
              </a:endParaRPr>
            </a:p>
            <a:p>
              <a:pPr algn="just"/>
              <a:endParaRPr lang="en-GB" sz="2000" b="1" dirty="0"/>
            </a:p>
          </p:txBody>
        </p:sp>
      </p:grpSp>
    </p:spTree>
    <p:extLst>
      <p:ext uri="{BB962C8B-B14F-4D97-AF65-F5344CB8AC3E}">
        <p14:creationId xmlns:p14="http://schemas.microsoft.com/office/powerpoint/2010/main" val="35995664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DC858870-2CBD-E874-61BC-7F190F5CA8A2}"/>
              </a:ext>
            </a:extLst>
          </p:cNvPr>
          <p:cNvSpPr>
            <a:spLocks noGrp="1"/>
          </p:cNvSpPr>
          <p:nvPr>
            <p:ph type="title"/>
          </p:nvPr>
        </p:nvSpPr>
        <p:spPr>
          <a:xfrm>
            <a:off x="1916777" y="106679"/>
            <a:ext cx="8664137" cy="1148715"/>
          </a:xfrm>
        </p:spPr>
        <p:txBody>
          <a:bodyPr/>
          <a:lstStyle/>
          <a:p>
            <a:r>
              <a:rPr lang="el-GR" dirty="0" smtClean="0"/>
              <a:t>Σκεπτικό και στόχοι</a:t>
            </a:r>
            <a:endParaRPr lang="en-GB" dirty="0"/>
          </a:p>
        </p:txBody>
      </p:sp>
      <p:sp>
        <p:nvSpPr>
          <p:cNvPr id="3" name="Θέση περιεχομένου 2">
            <a:extLst>
              <a:ext uri="{FF2B5EF4-FFF2-40B4-BE49-F238E27FC236}">
                <a16:creationId xmlns="" xmlns:a16="http://schemas.microsoft.com/office/drawing/2014/main" id="{851F0F5B-4F7E-0FFF-681C-8618CE586780}"/>
              </a:ext>
            </a:extLst>
          </p:cNvPr>
          <p:cNvSpPr>
            <a:spLocks noGrp="1"/>
          </p:cNvSpPr>
          <p:nvPr>
            <p:ph idx="1"/>
          </p:nvPr>
        </p:nvSpPr>
        <p:spPr>
          <a:xfrm>
            <a:off x="1371600" y="1659371"/>
            <a:ext cx="9826337" cy="4414858"/>
          </a:xfrm>
        </p:spPr>
        <p:txBody>
          <a:bodyPr>
            <a:normAutofit lnSpcReduction="10000"/>
          </a:bodyPr>
          <a:lstStyle/>
          <a:p>
            <a:pPr marL="0" indent="0" algn="just">
              <a:buNone/>
            </a:pPr>
            <a:r>
              <a:rPr lang="el-GR" sz="2200" dirty="0"/>
              <a:t>Η </a:t>
            </a:r>
            <a:r>
              <a:rPr lang="el-GR" sz="2200" dirty="0" smtClean="0"/>
              <a:t>Μονογραφία </a:t>
            </a:r>
            <a:r>
              <a:rPr lang="el-GR" sz="2200" dirty="0"/>
              <a:t>αυτή ανανεώνει και εμπλουτίζει ένα κοινωνικό επίτευγμα, </a:t>
            </a:r>
            <a:r>
              <a:rPr lang="el-GR" sz="2200" dirty="0" smtClean="0"/>
              <a:t>τη </a:t>
            </a:r>
            <a:r>
              <a:rPr lang="el-GR" sz="2200" dirty="0"/>
              <a:t>συρρίκνωση του </a:t>
            </a:r>
            <a:r>
              <a:rPr lang="el-GR" sz="2200" dirty="0" err="1"/>
              <a:t>ασυλιακού</a:t>
            </a:r>
            <a:r>
              <a:rPr lang="el-GR" sz="2200" dirty="0"/>
              <a:t> ψυχιατρικού εγκλεισμού και την παράλληλη ανάπτυξη ενός συστήματος ψυχικής υγείας, κοινοτικά προσανατολισμένου. </a:t>
            </a:r>
            <a:endParaRPr lang="en-US" sz="2200" dirty="0" smtClean="0"/>
          </a:p>
          <a:p>
            <a:pPr marL="0" indent="0" algn="just">
              <a:buNone/>
            </a:pPr>
            <a:r>
              <a:rPr lang="el-GR" sz="2200" dirty="0" smtClean="0"/>
              <a:t>Οι </a:t>
            </a:r>
            <a:r>
              <a:rPr lang="el-GR" sz="2200" dirty="0"/>
              <a:t>δεκαετίες της ψυχιατρικής μεταρρύθμισης στην Ελλάδα συνέβαλαν ουσιαστικά στην προαγωγή και την προστασία των ανθρωπίνων δικαιωμάτων των ατόμων που έχουν λάβει διάγνωση ψυχικής </a:t>
            </a:r>
            <a:r>
              <a:rPr lang="el-GR" sz="2200" dirty="0" smtClean="0"/>
              <a:t>ασθένειας. Το </a:t>
            </a:r>
            <a:r>
              <a:rPr lang="el-GR" sz="2200" dirty="0"/>
              <a:t>κοινοτικό μοντέλο φροντίδας έχει </a:t>
            </a:r>
            <a:r>
              <a:rPr lang="el-GR" sz="2200" dirty="0"/>
              <a:t>εμπεδωθεί στη χώρα </a:t>
            </a:r>
            <a:r>
              <a:rPr lang="el-GR" sz="2200" dirty="0" smtClean="0"/>
              <a:t>μας, </a:t>
            </a:r>
            <a:r>
              <a:rPr lang="el-GR" sz="2200" dirty="0"/>
              <a:t>συμβάλλοντας καθοριστικά στην ποιότητα ζωής των ανθρώπων που έχουν υποστεί μεγάλες </a:t>
            </a:r>
            <a:r>
              <a:rPr lang="el-GR" sz="2200" dirty="0" smtClean="0"/>
              <a:t>ψυχιατρικές νοσηλείες και </a:t>
            </a:r>
            <a:r>
              <a:rPr lang="el-GR" sz="2200" dirty="0"/>
              <a:t>βαριά φαρμακευτική αγωγή.  </a:t>
            </a:r>
            <a:endParaRPr lang="en-US" sz="2200" dirty="0" smtClean="0"/>
          </a:p>
          <a:p>
            <a:pPr marL="0" indent="0" algn="just">
              <a:buNone/>
            </a:pPr>
            <a:r>
              <a:rPr lang="el-GR" sz="2200" dirty="0" smtClean="0"/>
              <a:t>Τα </a:t>
            </a:r>
            <a:r>
              <a:rPr lang="el-GR" sz="2200" dirty="0"/>
              <a:t>τελευταία χρόνια, αυτό το κοινοτικό μοντέλο φροντίδας ενισχύεται από νέες, σύγχρονες προσεγγίσεις, όπως το μοντέλο της </a:t>
            </a:r>
            <a:r>
              <a:rPr lang="el-GR" sz="2200" dirty="0" smtClean="0"/>
              <a:t>ανάρρωσης, </a:t>
            </a:r>
            <a:r>
              <a:rPr lang="el-GR" sz="2200" dirty="0"/>
              <a:t>που δίνει έμφαση στην ενδυνάμωση των ατόμων με ακραίες και επίμονες ψυχικές </a:t>
            </a:r>
            <a:r>
              <a:rPr lang="el-GR" sz="2200" dirty="0" smtClean="0"/>
              <a:t>εμπειρίες, </a:t>
            </a:r>
            <a:r>
              <a:rPr lang="el-GR" sz="2200" dirty="0"/>
              <a:t>αναγνωρίζοντας τις δικές τους, μοναδικές προσωπικές εμπειρίες ως πηγή </a:t>
            </a:r>
            <a:r>
              <a:rPr lang="el-GR" sz="2200" dirty="0" smtClean="0"/>
              <a:t>γνώσης </a:t>
            </a:r>
            <a:r>
              <a:rPr lang="el-GR" sz="2200" dirty="0"/>
              <a:t>αλλά και </a:t>
            </a:r>
            <a:r>
              <a:rPr lang="el-GR" sz="2200" dirty="0" err="1"/>
              <a:t>νοηματοδότησης</a:t>
            </a:r>
            <a:r>
              <a:rPr lang="el-GR" dirty="0"/>
              <a:t>. </a:t>
            </a:r>
            <a:endParaRPr lang="en-US" dirty="0"/>
          </a:p>
        </p:txBody>
      </p:sp>
    </p:spTree>
    <p:extLst>
      <p:ext uri="{BB962C8B-B14F-4D97-AF65-F5344CB8AC3E}">
        <p14:creationId xmlns:p14="http://schemas.microsoft.com/office/powerpoint/2010/main" val="24870418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DC858870-2CBD-E874-61BC-7F190F5CA8A2}"/>
              </a:ext>
            </a:extLst>
          </p:cNvPr>
          <p:cNvSpPr>
            <a:spLocks noGrp="1"/>
          </p:cNvSpPr>
          <p:nvPr>
            <p:ph type="title"/>
          </p:nvPr>
        </p:nvSpPr>
        <p:spPr>
          <a:xfrm>
            <a:off x="1916777" y="106679"/>
            <a:ext cx="8664137" cy="1148715"/>
          </a:xfrm>
        </p:spPr>
        <p:txBody>
          <a:bodyPr/>
          <a:lstStyle/>
          <a:p>
            <a:r>
              <a:rPr lang="el-GR" dirty="0" smtClean="0"/>
              <a:t>Σκεπτικό και στόχοι</a:t>
            </a:r>
            <a:endParaRPr lang="en-GB" dirty="0"/>
          </a:p>
        </p:txBody>
      </p:sp>
      <p:sp>
        <p:nvSpPr>
          <p:cNvPr id="3" name="Θέση περιεχομένου 2">
            <a:extLst>
              <a:ext uri="{FF2B5EF4-FFF2-40B4-BE49-F238E27FC236}">
                <a16:creationId xmlns="" xmlns:a16="http://schemas.microsoft.com/office/drawing/2014/main" id="{851F0F5B-4F7E-0FFF-681C-8618CE586780}"/>
              </a:ext>
            </a:extLst>
          </p:cNvPr>
          <p:cNvSpPr>
            <a:spLocks noGrp="1"/>
          </p:cNvSpPr>
          <p:nvPr>
            <p:ph idx="1"/>
          </p:nvPr>
        </p:nvSpPr>
        <p:spPr>
          <a:xfrm>
            <a:off x="1371600" y="1659371"/>
            <a:ext cx="9826337" cy="4414858"/>
          </a:xfrm>
        </p:spPr>
        <p:txBody>
          <a:bodyPr>
            <a:normAutofit/>
          </a:bodyPr>
          <a:lstStyle/>
          <a:p>
            <a:pPr marL="0" indent="0" algn="just">
              <a:buNone/>
            </a:pPr>
            <a:r>
              <a:rPr lang="el-GR" sz="2200" dirty="0"/>
              <a:t>Η </a:t>
            </a:r>
            <a:r>
              <a:rPr lang="el-GR" sz="2200" dirty="0"/>
              <a:t>Μ</a:t>
            </a:r>
            <a:r>
              <a:rPr lang="el-GR" sz="2200" dirty="0" smtClean="0"/>
              <a:t>ονογραφία </a:t>
            </a:r>
            <a:r>
              <a:rPr lang="el-GR" sz="2200" dirty="0"/>
              <a:t>υπηρετεί τις </a:t>
            </a:r>
            <a:r>
              <a:rPr lang="el-GR" sz="2200" dirty="0" smtClean="0"/>
              <a:t>σύγχρονες </a:t>
            </a:r>
            <a:r>
              <a:rPr lang="el-GR" sz="2200" dirty="0"/>
              <a:t>αυτές προσεγγίσεις κομίζοντας τη βιβλιογραφία αιχμής στο συγκεκριμένο πεδίο, όσο και ευρήματα μιας πρωτότυπης, πρωτογενούς </a:t>
            </a:r>
            <a:r>
              <a:rPr lang="el-GR" sz="2200" dirty="0" smtClean="0"/>
              <a:t>έρευνας, </a:t>
            </a:r>
            <a:r>
              <a:rPr lang="el-GR" sz="2200" dirty="0"/>
              <a:t>που εφάρμοσε μια εκλεπτυσμένη μεθοδολογία συλλογής εμπειρικού υλικού βασισμένου στις αφηγήσεις και τις μαρτυρίες των ίδιων των ανθρώπων με ακραίες ψυχικές εμπειρίες. </a:t>
            </a:r>
            <a:endParaRPr lang="en-US" sz="2200" dirty="0" smtClean="0"/>
          </a:p>
          <a:p>
            <a:pPr marL="0" indent="0" algn="just">
              <a:buNone/>
            </a:pPr>
            <a:r>
              <a:rPr lang="el-GR" sz="2200" dirty="0"/>
              <a:t>Με δεδομένη τη δυναμική ενσωμάτωση νέων επιστημονικών πεδίων, όπως της </a:t>
            </a:r>
            <a:r>
              <a:rPr lang="el-GR" sz="2200" dirty="0"/>
              <a:t>Κ</a:t>
            </a:r>
            <a:r>
              <a:rPr lang="el-GR" sz="2200" dirty="0" smtClean="0"/>
              <a:t>οινοτικής </a:t>
            </a:r>
            <a:r>
              <a:rPr lang="el-GR" sz="2200" dirty="0"/>
              <a:t>Κ</a:t>
            </a:r>
            <a:r>
              <a:rPr lang="el-GR" sz="2200" dirty="0" smtClean="0"/>
              <a:t>λινικής </a:t>
            </a:r>
            <a:r>
              <a:rPr lang="el-GR" sz="2200" dirty="0"/>
              <a:t>Ψ</a:t>
            </a:r>
            <a:r>
              <a:rPr lang="el-GR" sz="2200" dirty="0" smtClean="0"/>
              <a:t>υχολογίας</a:t>
            </a:r>
            <a:r>
              <a:rPr lang="el-GR" sz="2200" dirty="0"/>
              <a:t>, της </a:t>
            </a:r>
            <a:r>
              <a:rPr lang="el-GR" sz="2200" dirty="0"/>
              <a:t>Κ</a:t>
            </a:r>
            <a:r>
              <a:rPr lang="el-GR" sz="2200" dirty="0" smtClean="0"/>
              <a:t>οινωνιολογίας </a:t>
            </a:r>
            <a:r>
              <a:rPr lang="el-GR" sz="2200" dirty="0"/>
              <a:t>της υγείας και της ασθένειας, στα </a:t>
            </a:r>
            <a:r>
              <a:rPr lang="el-GR" sz="2200" dirty="0" smtClean="0"/>
              <a:t>Προπτυχιακά </a:t>
            </a:r>
            <a:r>
              <a:rPr lang="el-GR" sz="2200" dirty="0"/>
              <a:t>και στα </a:t>
            </a:r>
            <a:r>
              <a:rPr lang="el-GR" sz="2200" dirty="0" smtClean="0"/>
              <a:t>Μεταπτυχιακά </a:t>
            </a:r>
            <a:r>
              <a:rPr lang="el-GR" sz="2200" dirty="0"/>
              <a:t>Π</a:t>
            </a:r>
            <a:r>
              <a:rPr lang="el-GR" sz="2200" dirty="0" smtClean="0"/>
              <a:t>ρογράμματα </a:t>
            </a:r>
            <a:r>
              <a:rPr lang="el-GR" sz="2200" dirty="0"/>
              <a:t>Σ</a:t>
            </a:r>
            <a:r>
              <a:rPr lang="el-GR" sz="2200" dirty="0" smtClean="0"/>
              <a:t>πουδών</a:t>
            </a:r>
            <a:r>
              <a:rPr lang="el-GR" sz="2200" dirty="0"/>
              <a:t>, η προτεινόμενη </a:t>
            </a:r>
            <a:r>
              <a:rPr lang="el-GR" sz="2200" dirty="0"/>
              <a:t>Μ</a:t>
            </a:r>
            <a:r>
              <a:rPr lang="el-GR" sz="2200" dirty="0" smtClean="0"/>
              <a:t>ονογραφία </a:t>
            </a:r>
            <a:r>
              <a:rPr lang="el-GR" sz="2200" dirty="0"/>
              <a:t>αναμένεται να αποτελέσει </a:t>
            </a:r>
            <a:r>
              <a:rPr lang="el-GR" sz="2200" dirty="0" smtClean="0"/>
              <a:t>ένα</a:t>
            </a:r>
            <a:r>
              <a:rPr lang="el-GR" sz="2200" dirty="0"/>
              <a:t>ν</a:t>
            </a:r>
            <a:r>
              <a:rPr lang="el-GR" sz="2200" dirty="0" smtClean="0"/>
              <a:t> </a:t>
            </a:r>
            <a:r>
              <a:rPr lang="el-GR" sz="2200" dirty="0"/>
              <a:t>χρήσιμο βιβλιογραφικό πόρο σε φοιτητές</a:t>
            </a:r>
            <a:r>
              <a:rPr lang="el-GR" sz="2200" dirty="0" smtClean="0"/>
              <a:t>/-</a:t>
            </a:r>
            <a:r>
              <a:rPr lang="el-GR" sz="2200" dirty="0" err="1" smtClean="0"/>
              <a:t>τριες</a:t>
            </a:r>
            <a:r>
              <a:rPr lang="el-GR" sz="2200" dirty="0"/>
              <a:t>, ερευνητές</a:t>
            </a:r>
            <a:r>
              <a:rPr lang="el-GR" sz="2200" dirty="0" smtClean="0"/>
              <a:t>/-</a:t>
            </a:r>
            <a:r>
              <a:rPr lang="el-GR" sz="2200" dirty="0" err="1" smtClean="0"/>
              <a:t>τριες</a:t>
            </a:r>
            <a:r>
              <a:rPr lang="el-GR" sz="2200" dirty="0" smtClean="0"/>
              <a:t> </a:t>
            </a:r>
            <a:r>
              <a:rPr lang="el-GR" sz="2200" dirty="0"/>
              <a:t>και επαγγελματίες που επιθυμούν να εργαστούν προς μια ανθρωπιστική κατεύθυνση κατανόησης και αντιμετώπισης του ψυχικού πόνου. </a:t>
            </a:r>
            <a:endParaRPr lang="en-US" sz="2200" dirty="0"/>
          </a:p>
        </p:txBody>
      </p:sp>
    </p:spTree>
    <p:extLst>
      <p:ext uri="{BB962C8B-B14F-4D97-AF65-F5344CB8AC3E}">
        <p14:creationId xmlns:p14="http://schemas.microsoft.com/office/powerpoint/2010/main" val="24640067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DC858870-2CBD-E874-61BC-7F190F5CA8A2}"/>
              </a:ext>
            </a:extLst>
          </p:cNvPr>
          <p:cNvSpPr>
            <a:spLocks noGrp="1"/>
          </p:cNvSpPr>
          <p:nvPr>
            <p:ph type="title"/>
          </p:nvPr>
        </p:nvSpPr>
        <p:spPr>
          <a:xfrm>
            <a:off x="1916777" y="106679"/>
            <a:ext cx="8664137" cy="1148715"/>
          </a:xfrm>
        </p:spPr>
        <p:txBody>
          <a:bodyPr/>
          <a:lstStyle/>
          <a:p>
            <a:r>
              <a:rPr lang="el-GR" dirty="0" smtClean="0"/>
              <a:t>Δομή</a:t>
            </a:r>
            <a:endParaRPr lang="en-GB" dirty="0"/>
          </a:p>
        </p:txBody>
      </p:sp>
      <p:sp>
        <p:nvSpPr>
          <p:cNvPr id="3" name="Θέση περιεχομένου 2">
            <a:extLst>
              <a:ext uri="{FF2B5EF4-FFF2-40B4-BE49-F238E27FC236}">
                <a16:creationId xmlns="" xmlns:a16="http://schemas.microsoft.com/office/drawing/2014/main" id="{851F0F5B-4F7E-0FFF-681C-8618CE586780}"/>
              </a:ext>
            </a:extLst>
          </p:cNvPr>
          <p:cNvSpPr>
            <a:spLocks noGrp="1"/>
          </p:cNvSpPr>
          <p:nvPr>
            <p:ph idx="1"/>
          </p:nvPr>
        </p:nvSpPr>
        <p:spPr>
          <a:xfrm>
            <a:off x="1427259" y="1643468"/>
            <a:ext cx="9826337" cy="4963498"/>
          </a:xfrm>
        </p:spPr>
        <p:txBody>
          <a:bodyPr>
            <a:normAutofit/>
          </a:bodyPr>
          <a:lstStyle/>
          <a:p>
            <a:pPr marL="0" indent="0" algn="just">
              <a:buNone/>
            </a:pPr>
            <a:r>
              <a:rPr lang="el-GR" sz="2200" dirty="0"/>
              <a:t>Στο βιβλίο αυτό παρουσιάζονται οι παράγοντες που συντελούν στην επίτευξη μιας </a:t>
            </a:r>
            <a:r>
              <a:rPr lang="el-GR" sz="2200" dirty="0" err="1"/>
              <a:t>αξιοβίωτης</a:t>
            </a:r>
            <a:r>
              <a:rPr lang="el-GR" sz="2200" dirty="0"/>
              <a:t> ζωής των ανθρώπων που βιώνουν ψυχωτικές εμπειρίες και έχουν λάβει διάγνωση ψυχωτικών διαταραχών. </a:t>
            </a:r>
            <a:endParaRPr lang="el-GR" sz="2200" dirty="0" smtClean="0"/>
          </a:p>
          <a:p>
            <a:pPr marL="0" indent="0" algn="just">
              <a:buNone/>
            </a:pPr>
            <a:endParaRPr lang="en-US" sz="2200" dirty="0"/>
          </a:p>
          <a:p>
            <a:pPr algn="just"/>
            <a:r>
              <a:rPr lang="el-GR" sz="2200" b="1" dirty="0"/>
              <a:t>Στο πρώτο μέρος του βιβλίου </a:t>
            </a:r>
            <a:r>
              <a:rPr lang="el-GR" sz="2200" dirty="0" smtClean="0"/>
              <a:t>επι</a:t>
            </a:r>
            <a:r>
              <a:rPr lang="el-GR" sz="2200" dirty="0" smtClean="0"/>
              <a:t>σκοπείται </a:t>
            </a:r>
            <a:r>
              <a:rPr lang="el-GR" sz="2200" dirty="0"/>
              <a:t>η διεθνής βιβλιογραφία αναφορικά με τη φύση και την αιτιολογία της ψύχωσης, τους κοινωνικούς παράγοντες που επηρεάζουν την εμφάνιση και πορεία των ψυχωτικών εμπειριών, τους τρόπους αντιμετώπισής τους και το πώς οι ίδιοι οι άνθρωποι με ψυχωτικές εμπειρίες βιώνουν, κατανοούν και διαχειρίζονται τις εμπειρίες τους. Στόχος του πρώτου αυτού μέρους είναι η συγκροτημένη, ισορροπημένη και επιστημονικά τεκμηριωμένη παρουσίαση των ζητημάτων που σχετίζονται με την κατανόηση και αντιμετώπιση της ψύχωσης. </a:t>
            </a:r>
            <a:endParaRPr lang="en-US" sz="2200" dirty="0"/>
          </a:p>
        </p:txBody>
      </p:sp>
    </p:spTree>
    <p:extLst>
      <p:ext uri="{BB962C8B-B14F-4D97-AF65-F5344CB8AC3E}">
        <p14:creationId xmlns:p14="http://schemas.microsoft.com/office/powerpoint/2010/main" val="3638136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DC858870-2CBD-E874-61BC-7F190F5CA8A2}"/>
              </a:ext>
            </a:extLst>
          </p:cNvPr>
          <p:cNvSpPr>
            <a:spLocks noGrp="1"/>
          </p:cNvSpPr>
          <p:nvPr>
            <p:ph type="title"/>
          </p:nvPr>
        </p:nvSpPr>
        <p:spPr>
          <a:xfrm>
            <a:off x="1916777" y="106679"/>
            <a:ext cx="8664137" cy="1148715"/>
          </a:xfrm>
        </p:spPr>
        <p:txBody>
          <a:bodyPr/>
          <a:lstStyle/>
          <a:p>
            <a:r>
              <a:rPr lang="el-GR" dirty="0" smtClean="0"/>
              <a:t>Δομή</a:t>
            </a:r>
            <a:endParaRPr lang="en-GB" dirty="0"/>
          </a:p>
        </p:txBody>
      </p:sp>
      <p:sp>
        <p:nvSpPr>
          <p:cNvPr id="3" name="Θέση περιεχομένου 2">
            <a:extLst>
              <a:ext uri="{FF2B5EF4-FFF2-40B4-BE49-F238E27FC236}">
                <a16:creationId xmlns="" xmlns:a16="http://schemas.microsoft.com/office/drawing/2014/main" id="{851F0F5B-4F7E-0FFF-681C-8618CE586780}"/>
              </a:ext>
            </a:extLst>
          </p:cNvPr>
          <p:cNvSpPr>
            <a:spLocks noGrp="1"/>
          </p:cNvSpPr>
          <p:nvPr>
            <p:ph idx="1"/>
          </p:nvPr>
        </p:nvSpPr>
        <p:spPr>
          <a:xfrm>
            <a:off x="1371600" y="1659371"/>
            <a:ext cx="9826337" cy="4963498"/>
          </a:xfrm>
        </p:spPr>
        <p:txBody>
          <a:bodyPr>
            <a:normAutofit/>
          </a:bodyPr>
          <a:lstStyle/>
          <a:p>
            <a:pPr marL="0" indent="0" algn="just">
              <a:buNone/>
            </a:pPr>
            <a:r>
              <a:rPr lang="el-GR" sz="2200" dirty="0"/>
              <a:t>Στο βιβλίο αυτό παρουσιάζονται οι παράγοντες που συντελούν στην επίτευξη μιας </a:t>
            </a:r>
            <a:r>
              <a:rPr lang="el-GR" sz="2200" dirty="0" err="1"/>
              <a:t>αξιοβίωτης</a:t>
            </a:r>
            <a:r>
              <a:rPr lang="el-GR" sz="2200" dirty="0"/>
              <a:t> ζωής των ανθρώπων που βιώνουν ψυχωτικές εμπειρίες και έχουν λάβει διάγνωση ψυχωτικών διαταραχών. </a:t>
            </a:r>
            <a:endParaRPr lang="en-US" sz="2200" dirty="0"/>
          </a:p>
          <a:p>
            <a:pPr algn="just"/>
            <a:r>
              <a:rPr lang="el-GR" sz="2200" dirty="0" smtClean="0"/>
              <a:t>Στο </a:t>
            </a:r>
            <a:r>
              <a:rPr lang="el-GR" sz="2200" b="1" dirty="0"/>
              <a:t>δεύτερο </a:t>
            </a:r>
            <a:r>
              <a:rPr lang="el-GR" sz="2200" b="1" dirty="0" smtClean="0"/>
              <a:t>μέρος του βιβλίου </a:t>
            </a:r>
            <a:r>
              <a:rPr lang="el-GR" sz="2200" b="1" dirty="0" smtClean="0"/>
              <a:t> </a:t>
            </a:r>
            <a:r>
              <a:rPr lang="el-GR" sz="2200" dirty="0"/>
              <a:t>παρουσιάζονται τα ευρήματα μιας μελέτης των βιογραφικών διαδρομών ανθρώπων με εμπειρία και διάγνωση ψύχωσης, που εκπονήθηκε από τις δύο συγγραφείς. Μέσα από τις μαρτυρίες των συμμετεχόντων στη μελέτη, αναδεικνύονται οι εμπειρίες της ζωής πριν την εμφάνιση της ψύχωσης και οι κοινωνικοί παράγοντες που πιθανόν </a:t>
            </a:r>
            <a:r>
              <a:rPr lang="el-GR" sz="2200" dirty="0" smtClean="0"/>
              <a:t>συνετέλεσαν σ’ αυτήν</a:t>
            </a:r>
            <a:r>
              <a:rPr lang="el-GR" sz="2200" dirty="0"/>
              <a:t>. Χαρτογραφούνται επίσης οι τρόποι με τους οποίους οι συμμετέχοντες βίωσαν, </a:t>
            </a:r>
            <a:r>
              <a:rPr lang="el-GR" sz="2200" dirty="0" err="1"/>
              <a:t>νοηματοδότησαν</a:t>
            </a:r>
            <a:r>
              <a:rPr lang="el-GR" sz="2200" dirty="0"/>
              <a:t> και διαχειρίστηκαν τις ψυχωτικές τους εμπειρίες, και διαφαίνεται η επίδραση αυτών στην πορεία που διανύει το κάθε άτομο. Μέσα από την παρουσίαση των βιογραφικών διαδρομών των συμμετεχόντων στη </a:t>
            </a:r>
            <a:r>
              <a:rPr lang="el-GR" sz="2200" dirty="0" smtClean="0"/>
              <a:t>μελέτη, </a:t>
            </a:r>
            <a:r>
              <a:rPr lang="el-GR" sz="2200" dirty="0"/>
              <a:t>αναδεικνύεται ο λόγος των ανθρώπων που βιώνουν ψυχωτικές </a:t>
            </a:r>
            <a:r>
              <a:rPr lang="el-GR" sz="2200" dirty="0" smtClean="0"/>
              <a:t>εμπειρίες. Υπογραμμίζεται </a:t>
            </a:r>
            <a:r>
              <a:rPr lang="el-GR" sz="2200" dirty="0"/>
              <a:t>επίσης ο ρόλος τόσο του κοινωνικού περιβάλλοντος όσο και του συστήματος περίθαλψης για την πορεία της ζωής των ανθρώπων με ψύχωση. </a:t>
            </a:r>
            <a:endParaRPr lang="en-US" sz="2200" dirty="0"/>
          </a:p>
        </p:txBody>
      </p:sp>
    </p:spTree>
    <p:extLst>
      <p:ext uri="{BB962C8B-B14F-4D97-AF65-F5344CB8AC3E}">
        <p14:creationId xmlns:p14="http://schemas.microsoft.com/office/powerpoint/2010/main" val="32709586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DC858870-2CBD-E874-61BC-7F190F5CA8A2}"/>
              </a:ext>
            </a:extLst>
          </p:cNvPr>
          <p:cNvSpPr>
            <a:spLocks noGrp="1"/>
          </p:cNvSpPr>
          <p:nvPr>
            <p:ph type="title"/>
          </p:nvPr>
        </p:nvSpPr>
        <p:spPr>
          <a:xfrm>
            <a:off x="1916777" y="106679"/>
            <a:ext cx="8664137" cy="1148715"/>
          </a:xfrm>
        </p:spPr>
        <p:txBody>
          <a:bodyPr/>
          <a:lstStyle/>
          <a:p>
            <a:r>
              <a:rPr lang="el-GR" dirty="0" smtClean="0"/>
              <a:t>Χρησιμότητα </a:t>
            </a:r>
            <a:endParaRPr lang="en-GB" dirty="0"/>
          </a:p>
        </p:txBody>
      </p:sp>
      <p:sp>
        <p:nvSpPr>
          <p:cNvPr id="3" name="Θέση περιεχομένου 2">
            <a:extLst>
              <a:ext uri="{FF2B5EF4-FFF2-40B4-BE49-F238E27FC236}">
                <a16:creationId xmlns="" xmlns:a16="http://schemas.microsoft.com/office/drawing/2014/main" id="{851F0F5B-4F7E-0FFF-681C-8618CE586780}"/>
              </a:ext>
            </a:extLst>
          </p:cNvPr>
          <p:cNvSpPr>
            <a:spLocks noGrp="1"/>
          </p:cNvSpPr>
          <p:nvPr>
            <p:ph idx="1"/>
          </p:nvPr>
        </p:nvSpPr>
        <p:spPr>
          <a:xfrm>
            <a:off x="1371600" y="1659371"/>
            <a:ext cx="9826337" cy="4414858"/>
          </a:xfrm>
        </p:spPr>
        <p:txBody>
          <a:bodyPr>
            <a:normAutofit/>
          </a:bodyPr>
          <a:lstStyle/>
          <a:p>
            <a:pPr marL="0" indent="0" algn="just">
              <a:buNone/>
            </a:pPr>
            <a:r>
              <a:rPr lang="el-GR" sz="2200" dirty="0" smtClean="0"/>
              <a:t>Μ’ αυτήν </a:t>
            </a:r>
            <a:r>
              <a:rPr lang="el-GR" sz="2200" dirty="0"/>
              <a:t>την έννοια το βιβλίο αποτελεί χρήσιμο εργαλείο για την κατανόηση από τους προπτυχιακούς και μεταπτυχιακούς φοιτητές της τρέχουσας συζήτησης στη βιβλιογραφία αναφορικά με την ψύχωση, με έμφαση σε ψυχοκοινωνικές προσεγγίσεις, αλλά κυρίως την οικοδόμηση ενός νέου </a:t>
            </a:r>
            <a:r>
              <a:rPr lang="el-GR" sz="2200" dirty="0" smtClean="0"/>
              <a:t>έθους, </a:t>
            </a:r>
            <a:r>
              <a:rPr lang="el-GR" sz="2200" dirty="0"/>
              <a:t>που ως μελλοντικοί </a:t>
            </a:r>
            <a:r>
              <a:rPr lang="el-GR" sz="2200" dirty="0" smtClean="0"/>
              <a:t>/</a:t>
            </a:r>
            <a:r>
              <a:rPr lang="el-GR" sz="2200" dirty="0" smtClean="0"/>
              <a:t>-ές</a:t>
            </a:r>
            <a:r>
              <a:rPr lang="el-GR" sz="2200" dirty="0" smtClean="0"/>
              <a:t> </a:t>
            </a:r>
            <a:r>
              <a:rPr lang="el-GR" sz="2200" dirty="0"/>
              <a:t>επαγγελματίες δύνανται να αναπτύξουν στις πρακτικές τους υπέρ της κοινωνικής ευημερίας. </a:t>
            </a:r>
            <a:endParaRPr lang="en-US" sz="2200" dirty="0" smtClean="0"/>
          </a:p>
          <a:p>
            <a:pPr marL="0" indent="0" algn="just">
              <a:buNone/>
            </a:pPr>
            <a:r>
              <a:rPr lang="el-GR" sz="2200" dirty="0" smtClean="0"/>
              <a:t>Επίσης</a:t>
            </a:r>
            <a:r>
              <a:rPr lang="el-GR" sz="2200" dirty="0"/>
              <a:t>, παρέχει εννοιολογικά και μεθοδολογικά εργαλεία για την προσέγγιση της ψύχωσης, της σοβαρής ψυχικής οδύνης εν γένει, με σεβασμό στο βίωμα και την οπτική των ίδιων των ατόμων, κατανοώντας συγχρόνως </a:t>
            </a:r>
            <a:r>
              <a:rPr lang="el-GR" sz="2200" dirty="0" smtClean="0"/>
              <a:t>τον </a:t>
            </a:r>
            <a:r>
              <a:rPr lang="el-GR" sz="2200" dirty="0"/>
              <a:t>ρόλο του κοινωνικού πλαισίου και των ίδιων των επαγγελματιών ψυχικής υγείας στην υποστήριξη της ανάρρωσης, κάτι που αποτελεί εκπεφρασμένο στόχο και ζητούμενο για τους σύγχρονους επαγγελματίες ψυχικής υγείας.</a:t>
            </a:r>
            <a:endParaRPr lang="en-US" sz="2200" dirty="0"/>
          </a:p>
        </p:txBody>
      </p:sp>
    </p:spTree>
    <p:extLst>
      <p:ext uri="{BB962C8B-B14F-4D97-AF65-F5344CB8AC3E}">
        <p14:creationId xmlns:p14="http://schemas.microsoft.com/office/powerpoint/2010/main" val="2793143572"/>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4500</TotalTime>
  <Words>2076</Words>
  <Application>Microsoft Office PowerPoint</Application>
  <PresentationFormat>Προσαρμογή</PresentationFormat>
  <Paragraphs>93</Paragraphs>
  <Slides>19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19</vt:i4>
      </vt:variant>
    </vt:vector>
  </HeadingPairs>
  <TitlesOfParts>
    <vt:vector size="20" baseType="lpstr">
      <vt:lpstr>Θέμα του Office</vt:lpstr>
      <vt:lpstr>ΒΙΒΛΙΟΠΑΡΟΥΣΙΑΣΗ ΚΑΛΛΙΠΟΣ+ 13-15 Σεπτεμβρίου 2022</vt:lpstr>
      <vt:lpstr>Παρουσίαση  μπροσούρας</vt:lpstr>
      <vt:lpstr>Στοιχεία Βιβλίου</vt:lpstr>
      <vt:lpstr>Συγγραφική Ομάδα</vt:lpstr>
      <vt:lpstr>Σκεπτικό και στόχοι</vt:lpstr>
      <vt:lpstr>Σκεπτικό και στόχοι</vt:lpstr>
      <vt:lpstr>Δομή</vt:lpstr>
      <vt:lpstr>Δομή</vt:lpstr>
      <vt:lpstr>Χρησιμότητα </vt:lpstr>
      <vt:lpstr>Συγγραφική επάρκεια</vt:lpstr>
      <vt:lpstr>Αναλυτική παρουσίαση περιεχομένου</vt:lpstr>
      <vt:lpstr>Αναλυτική παρουσίαση περιεχομένου</vt:lpstr>
      <vt:lpstr>Αναλυτική παρουσίαση περιεχομένου</vt:lpstr>
      <vt:lpstr>Αναλυτική παρουσίαση περιεχομένου</vt:lpstr>
      <vt:lpstr>Αναλυτική παρουσίαση περιεχομένου</vt:lpstr>
      <vt:lpstr>Αναλυτική παρουσίαση περιεχομένου</vt:lpstr>
      <vt:lpstr>Αναλυτική παρουσίαση περιεχομένου</vt:lpstr>
      <vt:lpstr>Αναλυτική παρουσίαση περιεχομένου</vt:lpstr>
      <vt:lpstr>Αναλυτική παρουσίαση περιεχομένου</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Νικόλαος Μήτρου</dc:creator>
  <cp:lastModifiedBy>Matina</cp:lastModifiedBy>
  <cp:revision>41</cp:revision>
  <dcterms:created xsi:type="dcterms:W3CDTF">2022-07-09T03:12:41Z</dcterms:created>
  <dcterms:modified xsi:type="dcterms:W3CDTF">2022-09-26T08:12:17Z</dcterms:modified>
</cp:coreProperties>
</file>